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0" r:id="rId1"/>
  </p:sldMasterIdLst>
  <p:notesMasterIdLst>
    <p:notesMasterId r:id="rId36"/>
  </p:notesMasterIdLst>
  <p:sldIdLst>
    <p:sldId id="513" r:id="rId2"/>
    <p:sldId id="759" r:id="rId3"/>
    <p:sldId id="628" r:id="rId4"/>
    <p:sldId id="786" r:id="rId5"/>
    <p:sldId id="787" r:id="rId6"/>
    <p:sldId id="788" r:id="rId7"/>
    <p:sldId id="790" r:id="rId8"/>
    <p:sldId id="789" r:id="rId9"/>
    <p:sldId id="791" r:id="rId10"/>
    <p:sldId id="762" r:id="rId11"/>
    <p:sldId id="792" r:id="rId12"/>
    <p:sldId id="793" r:id="rId13"/>
    <p:sldId id="794" r:id="rId14"/>
    <p:sldId id="795" r:id="rId15"/>
    <p:sldId id="796" r:id="rId16"/>
    <p:sldId id="797" r:id="rId17"/>
    <p:sldId id="799" r:id="rId18"/>
    <p:sldId id="825" r:id="rId19"/>
    <p:sldId id="800" r:id="rId20"/>
    <p:sldId id="801" r:id="rId21"/>
    <p:sldId id="802" r:id="rId22"/>
    <p:sldId id="804" r:id="rId23"/>
    <p:sldId id="805" r:id="rId24"/>
    <p:sldId id="806" r:id="rId25"/>
    <p:sldId id="807" r:id="rId26"/>
    <p:sldId id="809" r:id="rId27"/>
    <p:sldId id="810" r:id="rId28"/>
    <p:sldId id="826" r:id="rId29"/>
    <p:sldId id="811" r:id="rId30"/>
    <p:sldId id="812" r:id="rId31"/>
    <p:sldId id="813" r:id="rId32"/>
    <p:sldId id="814" r:id="rId33"/>
    <p:sldId id="815" r:id="rId34"/>
    <p:sldId id="816" r:id="rId35"/>
  </p:sldIdLst>
  <p:sldSz cx="9144000" cy="5143500" type="screen16x9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33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Barbara Reif" initials="BR" lastIdx="3" clrIdx="0"/>
  <p:cmAuthor id="1" name="Jane Gibbons -X (jagibbon - DEL ORO CONSULTING INC at Cisco)" initials="JG-(-DOCIaC" lastIdx="28" clrIdx="1"/>
  <p:cmAuthor id="2" name="Bob Vachon" initials="BV" lastIdx="24" clrIdx="2"/>
  <p:cmAuthor id="3" name="geekette" initials="g" lastIdx="8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0000CC"/>
    <a:srgbClr val="000099"/>
    <a:srgbClr val="CC99FF"/>
    <a:srgbClr val="CC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vertBarState="minimized">
    <p:restoredLeft sz="13431" autoAdjust="0"/>
    <p:restoredTop sz="81065" autoAdjust="0"/>
  </p:normalViewPr>
  <p:slideViewPr>
    <p:cSldViewPr snapToGrid="0" showGuides="1">
      <p:cViewPr varScale="1">
        <p:scale>
          <a:sx n="94" d="100"/>
          <a:sy n="94" d="100"/>
        </p:scale>
        <p:origin x="1594" y="46"/>
      </p:cViewPr>
      <p:guideLst>
        <p:guide orient="horz" pos="1620"/>
        <p:guide pos="33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11" d="100"/>
        <a:sy n="111" d="100"/>
      </p:scale>
      <p:origin x="0" y="0"/>
    </p:cViewPr>
  </p:sorterViewPr>
  <p:notesViewPr>
    <p:cSldViewPr snapToGrid="0">
      <p:cViewPr>
        <p:scale>
          <a:sx n="100" d="100"/>
          <a:sy n="100" d="100"/>
        </p:scale>
        <p:origin x="-3468" y="37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6337D9-3022-3D41-8D8A-BDF2F3B0DD8E}" type="datetimeFigureOut">
              <a:rPr lang="en-US" smtClean="0"/>
              <a:pPr/>
              <a:t>7/31/2020</a:t>
            </a:fld>
            <a:endParaRPr lang="es-E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41018C-6CAF-B84E-B92C-ECB119457FBA}" type="slidenum">
              <a:rPr lang="en-US" smtClean="0"/>
              <a:pPr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375648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s-ES" b="0" dirty="0"/>
              <a:t>Cisco Networking Academy Program</a:t>
            </a:r>
          </a:p>
          <a:p>
            <a:pPr>
              <a:buFontTx/>
              <a:buNone/>
            </a:pPr>
            <a:r>
              <a:rPr lang="es-ES" b="0" dirty="0"/>
              <a:t>Introducción a Networks v6.0</a:t>
            </a:r>
          </a:p>
          <a:p>
            <a:pPr>
              <a:buFontTx/>
              <a:buNone/>
            </a:pPr>
            <a:r>
              <a:rPr lang="es-ES" sz="1200" b="0" dirty="0"/>
              <a:t>Capítulo 3: Protocolos y comunicación de red</a:t>
            </a:r>
            <a:endParaRPr lang="es-ES" b="0" dirty="0"/>
          </a:p>
          <a:p>
            <a:endParaRPr lang="es-ES" dirty="0"/>
          </a:p>
        </p:txBody>
      </p:sp>
      <p:sp>
        <p:nvSpPr>
          <p:cNvPr id="5" name="Rectangle 11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1</a:t>
            </a:fld>
            <a:endParaRPr lang="es-ES" altLang="en-US" sz="800" dirty="0"/>
          </a:p>
        </p:txBody>
      </p:sp>
    </p:spTree>
    <p:extLst>
      <p:ext uri="{BB962C8B-B14F-4D97-AF65-F5344CB8AC3E}">
        <p14:creationId xmlns:p14="http://schemas.microsoft.com/office/powerpoint/2010/main" val="30255421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b="0" dirty="0"/>
              <a:t>3 – </a:t>
            </a:r>
            <a:r>
              <a:rPr lang="es-ES" sz="1200" dirty="0"/>
              <a:t>Protocolos y comunicación de red</a:t>
            </a:r>
            <a:endParaRPr lang="es-ES" sz="1200" b="0" dirty="0"/>
          </a:p>
          <a:p>
            <a:pPr>
              <a:buFontTx/>
              <a:buNone/>
            </a:pPr>
            <a:r>
              <a:rPr lang="es-ES" sz="1200" b="0" dirty="0"/>
              <a:t>3.2 – Protocolos y estándares de red</a:t>
            </a:r>
            <a:endParaRPr lang="es-ES" dirty="0"/>
          </a:p>
        </p:txBody>
      </p:sp>
      <p:sp>
        <p:nvSpPr>
          <p:cNvPr id="5" name="Rectangle 11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10</a:t>
            </a:fld>
            <a:endParaRPr lang="es-ES" altLang="en-US" sz="800" dirty="0"/>
          </a:p>
        </p:txBody>
      </p:sp>
    </p:spTree>
    <p:extLst>
      <p:ext uri="{BB962C8B-B14F-4D97-AF65-F5344CB8AC3E}">
        <p14:creationId xmlns:p14="http://schemas.microsoft.com/office/powerpoint/2010/main" val="12979326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11</a:t>
            </a:fld>
            <a:endParaRPr lang="es-E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3.2 – Protocolos y estándares de red</a:t>
            </a:r>
            <a:endParaRPr lang="es-E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3.2.1 – </a:t>
            </a:r>
            <a:r>
              <a:rPr lang="es-ES" altLang="en-US" sz="1200" dirty="0"/>
              <a:t>Protocolos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dirty="0">
                <a:latin typeface="Arial" charset="0"/>
              </a:rPr>
              <a:t>3.2.1.1 – Reglas que rigen las comunicaciones</a:t>
            </a:r>
          </a:p>
          <a:p>
            <a:endParaRPr lang="es-ES" b="0" dirty="0"/>
          </a:p>
        </p:txBody>
      </p:sp>
    </p:spTree>
    <p:extLst>
      <p:ext uri="{BB962C8B-B14F-4D97-AF65-F5344CB8AC3E}">
        <p14:creationId xmlns:p14="http://schemas.microsoft.com/office/powerpoint/2010/main" val="25768515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12</a:t>
            </a:fld>
            <a:endParaRPr lang="es-E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3.2 – Protocolos y estándares de red</a:t>
            </a:r>
            <a:endParaRPr lang="es-E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3.2.1 – </a:t>
            </a:r>
            <a:r>
              <a:rPr lang="es-ES" altLang="en-US" sz="1200" dirty="0"/>
              <a:t>Protocolos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dirty="0">
                <a:latin typeface="Arial" charset="0"/>
              </a:rPr>
              <a:t>3.2.1.2 – </a:t>
            </a:r>
            <a:r>
              <a:rPr lang="es-ES" b="0" dirty="0"/>
              <a:t>Protocolos de red</a:t>
            </a:r>
          </a:p>
          <a:p>
            <a:endParaRPr lang="es-ES" b="0" dirty="0"/>
          </a:p>
        </p:txBody>
      </p:sp>
    </p:spTree>
    <p:extLst>
      <p:ext uri="{BB962C8B-B14F-4D97-AF65-F5344CB8AC3E}">
        <p14:creationId xmlns:p14="http://schemas.microsoft.com/office/powerpoint/2010/main" val="17753500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13</a:t>
            </a:fld>
            <a:endParaRPr lang="es-E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3.2 – Protocolos y estándares de red</a:t>
            </a:r>
            <a:endParaRPr lang="es-E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3.2.1 – </a:t>
            </a:r>
            <a:r>
              <a:rPr lang="es-ES" altLang="en-US" sz="1200" dirty="0"/>
              <a:t>Protocolos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dirty="0">
                <a:latin typeface="Arial" charset="0"/>
              </a:rPr>
              <a:t>3.2.1.3 – Interacción de protocolos</a:t>
            </a:r>
            <a:endParaRPr lang="es-ES" b="0" dirty="0"/>
          </a:p>
        </p:txBody>
      </p:sp>
    </p:spTree>
    <p:extLst>
      <p:ext uri="{BB962C8B-B14F-4D97-AF65-F5344CB8AC3E}">
        <p14:creationId xmlns:p14="http://schemas.microsoft.com/office/powerpoint/2010/main" val="33238324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14</a:t>
            </a:fld>
            <a:endParaRPr lang="es-E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3.2 – Protocolos y estándares de red</a:t>
            </a:r>
            <a:endParaRPr lang="es-E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3.2.2 – </a:t>
            </a:r>
            <a:r>
              <a:rPr lang="es-ES" altLang="en-US" sz="1200" dirty="0"/>
              <a:t>Suites de protocolos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3.2.2.1 – Suites de protocolos y estándares de la industria</a:t>
            </a:r>
            <a:endParaRPr lang="es-ES" b="0" dirty="0"/>
          </a:p>
        </p:txBody>
      </p:sp>
    </p:spTree>
    <p:extLst>
      <p:ext uri="{BB962C8B-B14F-4D97-AF65-F5344CB8AC3E}">
        <p14:creationId xmlns:p14="http://schemas.microsoft.com/office/powerpoint/2010/main" val="17020411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15</a:t>
            </a:fld>
            <a:endParaRPr lang="es-E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3.2 – Protocolos y estándares de red</a:t>
            </a:r>
            <a:endParaRPr lang="es-E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3.2.2 – </a:t>
            </a:r>
            <a:r>
              <a:rPr lang="es-ES" altLang="en-US" sz="1200" dirty="0"/>
              <a:t>Suites de protocolos</a:t>
            </a:r>
          </a:p>
          <a:p>
            <a:r>
              <a:rPr lang="es-ES" dirty="0">
                <a:latin typeface="Arial" charset="0"/>
              </a:rPr>
              <a:t>3.2.2.2 – Desarrollo de TCP/IP</a:t>
            </a:r>
            <a:endParaRPr lang="es-ES" b="0" dirty="0"/>
          </a:p>
        </p:txBody>
      </p:sp>
    </p:spTree>
    <p:extLst>
      <p:ext uri="{BB962C8B-B14F-4D97-AF65-F5344CB8AC3E}">
        <p14:creationId xmlns:p14="http://schemas.microsoft.com/office/powerpoint/2010/main" val="9124046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16</a:t>
            </a:fld>
            <a:endParaRPr lang="es-E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3.2 – Protocolos y estándares de red</a:t>
            </a:r>
            <a:endParaRPr lang="es-E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3.2.2 – </a:t>
            </a:r>
            <a:r>
              <a:rPr lang="es-ES" altLang="en-US" sz="1200" dirty="0"/>
              <a:t>Suites de protocolos</a:t>
            </a:r>
          </a:p>
          <a:p>
            <a:r>
              <a:rPr lang="es-ES" dirty="0">
                <a:latin typeface="Arial" charset="0"/>
              </a:rPr>
              <a:t>3.2.2.3 – </a:t>
            </a:r>
            <a:r>
              <a:rPr lang="es-ES" b="0" dirty="0"/>
              <a:t>Suite de protocolo TCP/IP</a:t>
            </a:r>
          </a:p>
        </p:txBody>
      </p:sp>
    </p:spTree>
    <p:extLst>
      <p:ext uri="{BB962C8B-B14F-4D97-AF65-F5344CB8AC3E}">
        <p14:creationId xmlns:p14="http://schemas.microsoft.com/office/powerpoint/2010/main" val="32924420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17</a:t>
            </a:fld>
            <a:endParaRPr lang="es-E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3.2 – Protocolos y estándares de red</a:t>
            </a:r>
            <a:endParaRPr lang="es-E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3.2.2 – </a:t>
            </a:r>
            <a:r>
              <a:rPr lang="es-ES" altLang="en-US" sz="1200" dirty="0"/>
              <a:t>Suites de protocolos</a:t>
            </a:r>
          </a:p>
          <a:p>
            <a:r>
              <a:rPr lang="es-ES" dirty="0">
                <a:latin typeface="Arial" charset="0"/>
              </a:rPr>
              <a:t>3.2.2.4 – Proceso de comunicación TCP/IP</a:t>
            </a:r>
            <a:endParaRPr lang="es-ES" b="0" dirty="0"/>
          </a:p>
        </p:txBody>
      </p:sp>
    </p:spTree>
    <p:extLst>
      <p:ext uri="{BB962C8B-B14F-4D97-AF65-F5344CB8AC3E}">
        <p14:creationId xmlns:p14="http://schemas.microsoft.com/office/powerpoint/2010/main" val="27241942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18</a:t>
            </a:fld>
            <a:endParaRPr lang="es-E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3.2 – Protocolos y estándares de red</a:t>
            </a:r>
            <a:endParaRPr lang="es-E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3.2.2 – </a:t>
            </a:r>
            <a:r>
              <a:rPr lang="es-ES" altLang="en-US" sz="1200" dirty="0"/>
              <a:t>Suites de protocolos</a:t>
            </a:r>
          </a:p>
          <a:p>
            <a:r>
              <a:rPr lang="es-ES" dirty="0">
                <a:latin typeface="Arial" charset="0"/>
              </a:rPr>
              <a:t>3.2.2.4 – </a:t>
            </a:r>
            <a:r>
              <a:rPr lang="es-ES"/>
              <a:t>Proceso de comunicación TCP/IP (continuación)</a:t>
            </a:r>
            <a:endParaRPr lang="es-ES" b="0" dirty="0"/>
          </a:p>
        </p:txBody>
      </p:sp>
    </p:spTree>
    <p:extLst>
      <p:ext uri="{BB962C8B-B14F-4D97-AF65-F5344CB8AC3E}">
        <p14:creationId xmlns:p14="http://schemas.microsoft.com/office/powerpoint/2010/main" val="217339247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19</a:t>
            </a:fld>
            <a:endParaRPr lang="es-E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3.2 – Protocolos y estándares de red</a:t>
            </a:r>
            <a:endParaRPr lang="es-E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3.2.3 – </a:t>
            </a:r>
            <a:r>
              <a:rPr lang="es-ES" altLang="en-US" sz="1200" dirty="0"/>
              <a:t>Organizaciones de estándares</a:t>
            </a:r>
          </a:p>
          <a:p>
            <a:r>
              <a:rPr lang="es-ES" dirty="0">
                <a:latin typeface="Arial" charset="0"/>
              </a:rPr>
              <a:t>3.2.3.1 – Estándares abiertos</a:t>
            </a:r>
            <a:endParaRPr lang="es-ES" b="0" dirty="0"/>
          </a:p>
        </p:txBody>
      </p:sp>
    </p:spTree>
    <p:extLst>
      <p:ext uri="{BB962C8B-B14F-4D97-AF65-F5344CB8AC3E}">
        <p14:creationId xmlns:p14="http://schemas.microsoft.com/office/powerpoint/2010/main" val="27921351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b="0" dirty="0"/>
              <a:t>3 – </a:t>
            </a:r>
            <a:r>
              <a:rPr lang="es-ES" sz="1200" dirty="0"/>
              <a:t>Protocolos y comunicación de red</a:t>
            </a:r>
            <a:endParaRPr lang="es-ES" sz="1200" b="0" dirty="0"/>
          </a:p>
          <a:p>
            <a:pPr>
              <a:buFontTx/>
              <a:buNone/>
            </a:pPr>
            <a:r>
              <a:rPr lang="es-ES"/>
              <a:t>3.1 – Reglas de la comunicación</a:t>
            </a:r>
            <a:endParaRPr lang="es-ES" dirty="0"/>
          </a:p>
        </p:txBody>
      </p:sp>
      <p:sp>
        <p:nvSpPr>
          <p:cNvPr id="5" name="Rectangle 11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2</a:t>
            </a:fld>
            <a:endParaRPr lang="es-ES" altLang="en-US" sz="800" dirty="0"/>
          </a:p>
        </p:txBody>
      </p:sp>
    </p:spTree>
    <p:extLst>
      <p:ext uri="{BB962C8B-B14F-4D97-AF65-F5344CB8AC3E}">
        <p14:creationId xmlns:p14="http://schemas.microsoft.com/office/powerpoint/2010/main" val="62552962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20</a:t>
            </a:fld>
            <a:endParaRPr lang="es-E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3.2 – Protocolos y estándares de red</a:t>
            </a:r>
            <a:endParaRPr lang="es-E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3.2.3 – </a:t>
            </a:r>
            <a:r>
              <a:rPr lang="es-ES" altLang="en-US" sz="1200" dirty="0"/>
              <a:t>Organizaciones de estándares</a:t>
            </a:r>
          </a:p>
          <a:p>
            <a:r>
              <a:rPr lang="es-ES" dirty="0">
                <a:latin typeface="Arial" charset="0"/>
              </a:rPr>
              <a:t>3.2.3.2 – </a:t>
            </a:r>
            <a:r>
              <a:rPr lang="es-ES" b="0" dirty="0"/>
              <a:t>Estándares de Internet</a:t>
            </a:r>
          </a:p>
        </p:txBody>
      </p:sp>
    </p:spTree>
    <p:extLst>
      <p:ext uri="{BB962C8B-B14F-4D97-AF65-F5344CB8AC3E}">
        <p14:creationId xmlns:p14="http://schemas.microsoft.com/office/powerpoint/2010/main" val="293109077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21</a:t>
            </a:fld>
            <a:endParaRPr lang="es-E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3.2 – Protocolos y estándares de red</a:t>
            </a:r>
            <a:endParaRPr lang="es-E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3.2.3 – </a:t>
            </a:r>
            <a:r>
              <a:rPr lang="es-ES" altLang="en-US" sz="1200" dirty="0"/>
              <a:t>Organizaciones de estándares</a:t>
            </a:r>
          </a:p>
          <a:p>
            <a:r>
              <a:rPr lang="es-ES" dirty="0">
                <a:latin typeface="Arial" charset="0"/>
              </a:rPr>
              <a:t>3.2.3.3 – </a:t>
            </a:r>
            <a:r>
              <a:rPr lang="es-ES" b="0" dirty="0"/>
              <a:t>Organizaciones de estándares de comunicaciones y electrónica</a:t>
            </a:r>
          </a:p>
        </p:txBody>
      </p:sp>
    </p:spTree>
    <p:extLst>
      <p:ext uri="{BB962C8B-B14F-4D97-AF65-F5344CB8AC3E}">
        <p14:creationId xmlns:p14="http://schemas.microsoft.com/office/powerpoint/2010/main" val="82768357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22</a:t>
            </a:fld>
            <a:endParaRPr lang="es-E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3.2 – Protocolos y estándares de red</a:t>
            </a:r>
            <a:endParaRPr lang="es-E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3.2.4 – </a:t>
            </a:r>
            <a:r>
              <a:rPr lang="es-ES" altLang="en-US" sz="1200" dirty="0"/>
              <a:t>Modelos de referencia</a:t>
            </a:r>
          </a:p>
          <a:p>
            <a:r>
              <a:rPr lang="es-ES" dirty="0">
                <a:latin typeface="Arial" charset="0"/>
              </a:rPr>
              <a:t>3.2.4.1 – </a:t>
            </a:r>
            <a:r>
              <a:rPr lang="es-ES" b="0" dirty="0"/>
              <a:t>Beneficios del uso de un modelo en capas</a:t>
            </a:r>
          </a:p>
        </p:txBody>
      </p:sp>
    </p:spTree>
    <p:extLst>
      <p:ext uri="{BB962C8B-B14F-4D97-AF65-F5344CB8AC3E}">
        <p14:creationId xmlns:p14="http://schemas.microsoft.com/office/powerpoint/2010/main" val="408895111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23</a:t>
            </a:fld>
            <a:endParaRPr lang="es-E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3.2 – Protocolos y estándares de red</a:t>
            </a:r>
            <a:endParaRPr lang="es-E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3.2.4 – </a:t>
            </a:r>
            <a:r>
              <a:rPr lang="es-ES" altLang="en-US" sz="1200" dirty="0"/>
              <a:t>Modelos de referencia</a:t>
            </a:r>
          </a:p>
          <a:p>
            <a:r>
              <a:rPr lang="es-ES" dirty="0">
                <a:latin typeface="Arial" charset="0"/>
              </a:rPr>
              <a:t>3.2.4.2 – Modelo de referencia OSI</a:t>
            </a:r>
            <a:endParaRPr lang="es-ES" b="0" dirty="0"/>
          </a:p>
        </p:txBody>
      </p:sp>
    </p:spTree>
    <p:extLst>
      <p:ext uri="{BB962C8B-B14F-4D97-AF65-F5344CB8AC3E}">
        <p14:creationId xmlns:p14="http://schemas.microsoft.com/office/powerpoint/2010/main" val="228895374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24</a:t>
            </a:fld>
            <a:endParaRPr lang="es-E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3.2 – Protocolos y estándares de red</a:t>
            </a:r>
            <a:endParaRPr lang="es-E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3.2.4 – </a:t>
            </a:r>
            <a:r>
              <a:rPr lang="es-ES" altLang="en-US" sz="1200" dirty="0"/>
              <a:t>Modelos de referencia</a:t>
            </a:r>
          </a:p>
          <a:p>
            <a:r>
              <a:rPr lang="es-ES" dirty="0">
                <a:latin typeface="Arial" charset="0"/>
              </a:rPr>
              <a:t>3.2.4.3 – </a:t>
            </a:r>
            <a:r>
              <a:rPr lang="es-ES" b="0" dirty="0"/>
              <a:t>Modelo de protocolo TCP/IP</a:t>
            </a:r>
          </a:p>
        </p:txBody>
      </p:sp>
    </p:spTree>
    <p:extLst>
      <p:ext uri="{BB962C8B-B14F-4D97-AF65-F5344CB8AC3E}">
        <p14:creationId xmlns:p14="http://schemas.microsoft.com/office/powerpoint/2010/main" val="422958772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25</a:t>
            </a:fld>
            <a:endParaRPr lang="es-E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3.2 – Protocolos y estándares de red</a:t>
            </a:r>
            <a:endParaRPr lang="es-E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3.2.4 – </a:t>
            </a:r>
            <a:r>
              <a:rPr lang="es-ES" altLang="en-US" sz="1200" dirty="0"/>
              <a:t>Modelos de referencia</a:t>
            </a:r>
          </a:p>
          <a:p>
            <a:r>
              <a:rPr lang="es-ES" dirty="0">
                <a:latin typeface="Arial" charset="0"/>
              </a:rPr>
              <a:t>3.2.4.4 – </a:t>
            </a:r>
            <a:r>
              <a:rPr lang="es-ES" b="0" dirty="0"/>
              <a:t>Comparación del modelo OSI y del modelo TCP/IP</a:t>
            </a:r>
          </a:p>
        </p:txBody>
      </p:sp>
    </p:spTree>
    <p:extLst>
      <p:ext uri="{BB962C8B-B14F-4D97-AF65-F5344CB8AC3E}">
        <p14:creationId xmlns:p14="http://schemas.microsoft.com/office/powerpoint/2010/main" val="296397323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b="0" dirty="0"/>
              <a:t>3 – </a:t>
            </a:r>
            <a:r>
              <a:rPr lang="es-ES" sz="1200" dirty="0"/>
              <a:t>Protocolos y comunicación de red</a:t>
            </a:r>
            <a:endParaRPr lang="es-ES" sz="1200" b="0" dirty="0"/>
          </a:p>
          <a:p>
            <a:pPr>
              <a:buFontTx/>
              <a:buNone/>
            </a:pPr>
            <a:r>
              <a:rPr lang="es-ES" sz="1200" b="0" dirty="0"/>
              <a:t>3.3 – </a:t>
            </a:r>
            <a:r>
              <a:rPr lang="es-ES" sz="1200" dirty="0"/>
              <a:t>Transferencia de datos en la red</a:t>
            </a:r>
            <a:endParaRPr lang="es-ES" dirty="0"/>
          </a:p>
        </p:txBody>
      </p:sp>
      <p:sp>
        <p:nvSpPr>
          <p:cNvPr id="5" name="Rectangle 11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26</a:t>
            </a:fld>
            <a:endParaRPr lang="es-ES" altLang="en-US" sz="800" dirty="0"/>
          </a:p>
        </p:txBody>
      </p:sp>
    </p:spTree>
    <p:extLst>
      <p:ext uri="{BB962C8B-B14F-4D97-AF65-F5344CB8AC3E}">
        <p14:creationId xmlns:p14="http://schemas.microsoft.com/office/powerpoint/2010/main" val="146703635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27</a:t>
            </a:fld>
            <a:endParaRPr lang="es-E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3.3 – Transferencia de datos en la red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3.3.1 – </a:t>
            </a:r>
            <a:r>
              <a:rPr lang="es-ES" altLang="en-US" sz="1200" dirty="0"/>
              <a:t>Encapsulamiento de datos</a:t>
            </a:r>
          </a:p>
          <a:p>
            <a:r>
              <a:rPr lang="es-ES" dirty="0">
                <a:latin typeface="Arial" charset="0"/>
              </a:rPr>
              <a:t>3.3.1.1 – Segmentación del mensaje</a:t>
            </a:r>
            <a:endParaRPr lang="es-ES" b="0" dirty="0"/>
          </a:p>
        </p:txBody>
      </p:sp>
    </p:spTree>
    <p:extLst>
      <p:ext uri="{BB962C8B-B14F-4D97-AF65-F5344CB8AC3E}">
        <p14:creationId xmlns:p14="http://schemas.microsoft.com/office/powerpoint/2010/main" val="265947135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28</a:t>
            </a:fld>
            <a:endParaRPr lang="es-E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3.3 – Transferencia de datos en la red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3.3.1 – </a:t>
            </a:r>
            <a:r>
              <a:rPr lang="es-ES" altLang="en-US" sz="1200" dirty="0"/>
              <a:t>Encapsulamiento de datos</a:t>
            </a:r>
          </a:p>
          <a:p>
            <a:r>
              <a:rPr lang="es-ES" dirty="0">
                <a:latin typeface="Arial" charset="0"/>
              </a:rPr>
              <a:t>3.3.1.2 – Unidades de datos del protocolo</a:t>
            </a:r>
            <a:endParaRPr lang="es-ES" b="0" dirty="0"/>
          </a:p>
        </p:txBody>
      </p:sp>
    </p:spTree>
    <p:extLst>
      <p:ext uri="{BB962C8B-B14F-4D97-AF65-F5344CB8AC3E}">
        <p14:creationId xmlns:p14="http://schemas.microsoft.com/office/powerpoint/2010/main" val="152238289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29</a:t>
            </a:fld>
            <a:endParaRPr lang="es-E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3.3 – Transferencia de datos en la red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3.3.1 – </a:t>
            </a:r>
            <a:r>
              <a:rPr lang="es-ES" altLang="en-US" sz="1200" dirty="0"/>
              <a:t>Encapsulamiento de datos</a:t>
            </a:r>
          </a:p>
          <a:p>
            <a:r>
              <a:rPr lang="es-ES" dirty="0">
                <a:latin typeface="Arial" charset="0"/>
              </a:rPr>
              <a:t>3.3.1.3 – </a:t>
            </a:r>
            <a:r>
              <a:rPr lang="es-ES" b="0" dirty="0"/>
              <a:t>Ejemplo de encapsulamiento</a:t>
            </a:r>
          </a:p>
        </p:txBody>
      </p:sp>
    </p:spTree>
    <p:extLst>
      <p:ext uri="{BB962C8B-B14F-4D97-AF65-F5344CB8AC3E}">
        <p14:creationId xmlns:p14="http://schemas.microsoft.com/office/powerpoint/2010/main" val="7633176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3</a:t>
            </a:fld>
            <a:endParaRPr lang="es-E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3.1 – Reglas de la comunicación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3.1.1 – </a:t>
            </a:r>
            <a:r>
              <a:rPr lang="es-ES" altLang="en-US" sz="1200" dirty="0"/>
              <a:t>Las reglas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3.1.1.1 – Aspectos básicos de la comunicación</a:t>
            </a:r>
            <a:endParaRPr lang="es-ES" baseline="0" dirty="0">
              <a:latin typeface="Arial" charset="0"/>
            </a:endParaRPr>
          </a:p>
          <a:p>
            <a:pPr>
              <a:lnSpc>
                <a:spcPct val="80000"/>
              </a:lnSpc>
              <a:buFontTx/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2519018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30</a:t>
            </a:fld>
            <a:endParaRPr lang="es-E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3.3 – Transferencia de datos en la red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3.3.1 – </a:t>
            </a:r>
            <a:r>
              <a:rPr lang="es-ES" altLang="en-US" sz="1200" dirty="0"/>
              <a:t>Encapsulamiento de datos</a:t>
            </a:r>
          </a:p>
          <a:p>
            <a:r>
              <a:rPr lang="es-ES" dirty="0">
                <a:latin typeface="Arial" charset="0"/>
              </a:rPr>
              <a:t>3.3.1.4 – </a:t>
            </a:r>
            <a:r>
              <a:rPr lang="es-ES" b="0" dirty="0"/>
              <a:t>Ejemplo de encapsulamiento</a:t>
            </a:r>
          </a:p>
        </p:txBody>
      </p:sp>
    </p:spTree>
    <p:extLst>
      <p:ext uri="{BB962C8B-B14F-4D97-AF65-F5344CB8AC3E}">
        <p14:creationId xmlns:p14="http://schemas.microsoft.com/office/powerpoint/2010/main" val="268911975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31</a:t>
            </a:fld>
            <a:endParaRPr lang="es-E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3.3 – Transferencia de datos en la red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3.3.2 – </a:t>
            </a:r>
            <a:r>
              <a:rPr lang="es-ES" altLang="en-US" sz="1200" dirty="0"/>
              <a:t>Acceso a los datos</a:t>
            </a:r>
          </a:p>
          <a:p>
            <a:r>
              <a:rPr lang="es-ES" dirty="0">
                <a:latin typeface="Arial" charset="0"/>
              </a:rPr>
              <a:t>3.3.2.1 – </a:t>
            </a:r>
            <a:r>
              <a:rPr lang="es-ES" b="0" dirty="0"/>
              <a:t>Direcciones de red</a:t>
            </a:r>
          </a:p>
        </p:txBody>
      </p:sp>
    </p:spTree>
    <p:extLst>
      <p:ext uri="{BB962C8B-B14F-4D97-AF65-F5344CB8AC3E}">
        <p14:creationId xmlns:p14="http://schemas.microsoft.com/office/powerpoint/2010/main" val="39507498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32</a:t>
            </a:fld>
            <a:endParaRPr lang="es-E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3.3 – Transferencia de datos en la red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3.3.2 – </a:t>
            </a:r>
            <a:r>
              <a:rPr lang="es-ES" altLang="en-US" sz="1200" dirty="0"/>
              <a:t>Acceso a los datos</a:t>
            </a:r>
          </a:p>
          <a:p>
            <a:r>
              <a:rPr lang="es-ES" dirty="0">
                <a:latin typeface="Arial" charset="0"/>
              </a:rPr>
              <a:t>3.3.2.2 – </a:t>
            </a:r>
            <a:r>
              <a:rPr lang="es-ES" b="0" dirty="0"/>
              <a:t>Direcciones de enlace de datos</a:t>
            </a:r>
          </a:p>
        </p:txBody>
      </p:sp>
    </p:spTree>
    <p:extLst>
      <p:ext uri="{BB962C8B-B14F-4D97-AF65-F5344CB8AC3E}">
        <p14:creationId xmlns:p14="http://schemas.microsoft.com/office/powerpoint/2010/main" val="200958367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33</a:t>
            </a:fld>
            <a:endParaRPr lang="es-E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3.3 – Transferencia de datos en la red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3.3.2 – </a:t>
            </a:r>
            <a:r>
              <a:rPr lang="es-ES" altLang="en-US" sz="1200" dirty="0"/>
              <a:t>Acceso a los datos</a:t>
            </a:r>
          </a:p>
          <a:p>
            <a:r>
              <a:rPr lang="es-ES" dirty="0">
                <a:latin typeface="Arial" charset="0"/>
              </a:rPr>
              <a:t>3.3.2.3 – </a:t>
            </a:r>
            <a:r>
              <a:rPr lang="es-ES" b="0" dirty="0"/>
              <a:t>Dispositivos en la misma red</a:t>
            </a:r>
          </a:p>
        </p:txBody>
      </p:sp>
    </p:spTree>
    <p:extLst>
      <p:ext uri="{BB962C8B-B14F-4D97-AF65-F5344CB8AC3E}">
        <p14:creationId xmlns:p14="http://schemas.microsoft.com/office/powerpoint/2010/main" val="138177615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34</a:t>
            </a:fld>
            <a:endParaRPr lang="es-E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3.3 – Transferencia de datos en la red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3.3.2 – </a:t>
            </a:r>
            <a:r>
              <a:rPr lang="es-ES" altLang="en-US" sz="1200" dirty="0"/>
              <a:t>Acceso a los datos</a:t>
            </a:r>
          </a:p>
          <a:p>
            <a:r>
              <a:rPr lang="es-ES" dirty="0">
                <a:latin typeface="Arial" charset="0"/>
              </a:rPr>
              <a:t>3.3.2.4 – </a:t>
            </a:r>
            <a:r>
              <a:rPr lang="es-ES" b="0" dirty="0"/>
              <a:t>Dispositivos en una red remota</a:t>
            </a:r>
          </a:p>
        </p:txBody>
      </p:sp>
    </p:spTree>
    <p:extLst>
      <p:ext uri="{BB962C8B-B14F-4D97-AF65-F5344CB8AC3E}">
        <p14:creationId xmlns:p14="http://schemas.microsoft.com/office/powerpoint/2010/main" val="21907629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4</a:t>
            </a:fld>
            <a:endParaRPr lang="es-E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3.1 – Reglas de la comunicación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3.1.1 – </a:t>
            </a:r>
            <a:r>
              <a:rPr lang="es-ES" altLang="en-US" sz="1200" dirty="0"/>
              <a:t>Las reglas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3.1.1.2 – </a:t>
            </a:r>
            <a:r>
              <a:rPr lang="es-ES"/>
              <a:t>Establecimiento de reglas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609869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5</a:t>
            </a:fld>
            <a:endParaRPr lang="es-E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3.1 – Reglas de la comunicación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3.1.1 – </a:t>
            </a:r>
            <a:r>
              <a:rPr lang="es-ES" altLang="en-US" sz="1200" dirty="0"/>
              <a:t>Las reglas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3.1.1.3 – Codificación del mensaje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465694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6</a:t>
            </a:fld>
            <a:endParaRPr lang="es-E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3.1 – Reglas de la comunicación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3.1.1 – </a:t>
            </a:r>
            <a:r>
              <a:rPr lang="es-ES" altLang="en-US" sz="1200" dirty="0"/>
              <a:t>Las reglas</a:t>
            </a:r>
          </a:p>
          <a:p>
            <a:r>
              <a:rPr lang="es-ES" dirty="0">
                <a:latin typeface="Arial" charset="0"/>
              </a:rPr>
              <a:t>3.1.1.4 – Formato y encapsulamiento del mensaje</a:t>
            </a:r>
            <a:endParaRPr lang="es-ES" b="0" dirty="0"/>
          </a:p>
        </p:txBody>
      </p:sp>
    </p:spTree>
    <p:extLst>
      <p:ext uri="{BB962C8B-B14F-4D97-AF65-F5344CB8AC3E}">
        <p14:creationId xmlns:p14="http://schemas.microsoft.com/office/powerpoint/2010/main" val="2828753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7</a:t>
            </a:fld>
            <a:endParaRPr lang="es-E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3.1 – Reglas de la comunicación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3.1.1 – </a:t>
            </a:r>
            <a:r>
              <a:rPr lang="es-ES" altLang="en-US" sz="1200" dirty="0"/>
              <a:t>Las reglas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dirty="0">
                <a:latin typeface="Arial" charset="0"/>
              </a:rPr>
              <a:t>3.1.1.5 – Tamaño del mensaje</a:t>
            </a:r>
          </a:p>
          <a:p>
            <a:endParaRPr lang="es-ES" b="0" dirty="0"/>
          </a:p>
        </p:txBody>
      </p:sp>
    </p:spTree>
    <p:extLst>
      <p:ext uri="{BB962C8B-B14F-4D97-AF65-F5344CB8AC3E}">
        <p14:creationId xmlns:p14="http://schemas.microsoft.com/office/powerpoint/2010/main" val="33221355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8</a:t>
            </a:fld>
            <a:endParaRPr lang="es-E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3.1 – Reglas de la comunicación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3.1.1 – </a:t>
            </a:r>
            <a:r>
              <a:rPr lang="es-ES" altLang="en-US" sz="1200" dirty="0"/>
              <a:t>Las reglas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dirty="0">
                <a:latin typeface="Arial" charset="0"/>
              </a:rPr>
              <a:t>3.1.1.6 – Temporización del mensaje</a:t>
            </a:r>
          </a:p>
          <a:p>
            <a:endParaRPr lang="es-ES" b="0" dirty="0"/>
          </a:p>
        </p:txBody>
      </p:sp>
    </p:spTree>
    <p:extLst>
      <p:ext uri="{BB962C8B-B14F-4D97-AF65-F5344CB8AC3E}">
        <p14:creationId xmlns:p14="http://schemas.microsoft.com/office/powerpoint/2010/main" val="32194861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9</a:t>
            </a:fld>
            <a:endParaRPr lang="es-E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3.1 – Reglas de la comunicación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3.1.1 – </a:t>
            </a:r>
            <a:r>
              <a:rPr lang="es-ES" altLang="en-US" sz="1200" b="0" dirty="0"/>
              <a:t>Las reglas</a:t>
            </a:r>
          </a:p>
          <a:p>
            <a:r>
              <a:rPr lang="es-ES" b="0" dirty="0">
                <a:latin typeface="Arial" charset="0"/>
              </a:rPr>
              <a:t>3.1.1.7 – Opciones de entrega del mensaje</a:t>
            </a:r>
          </a:p>
          <a:p>
            <a:endParaRPr lang="es-ES" b="0" dirty="0"/>
          </a:p>
        </p:txBody>
      </p:sp>
    </p:spTree>
    <p:extLst>
      <p:ext uri="{BB962C8B-B14F-4D97-AF65-F5344CB8AC3E}">
        <p14:creationId xmlns:p14="http://schemas.microsoft.com/office/powerpoint/2010/main" val="24855552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Title Slide-animated gradi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469496" y="3809526"/>
            <a:ext cx="4319105" cy="288131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buNone/>
              <a:defRPr sz="1200" b="0" i="0">
                <a:solidFill>
                  <a:schemeClr val="accent5"/>
                </a:solidFill>
                <a:latin typeface="+mn-lt"/>
                <a:cs typeface="CiscoSans"/>
              </a:defRPr>
            </a:lvl1pPr>
            <a:lvl2pPr marL="342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/>
          </p:nvPr>
        </p:nvSpPr>
        <p:spPr>
          <a:xfrm>
            <a:off x="469496" y="4049523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5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/>
          </p:nvPr>
        </p:nvSpPr>
        <p:spPr>
          <a:xfrm>
            <a:off x="469496" y="4289520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5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63292" y="2872236"/>
            <a:ext cx="5925246" cy="29900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buFont typeface="Arial" panose="020B0604020202020204" pitchFamily="34" charset="0"/>
              <a:buNone/>
              <a:defRPr sz="2000" baseline="0">
                <a:solidFill>
                  <a:schemeClr val="bg2"/>
                </a:solidFill>
                <a:latin typeface="+mj-lt"/>
              </a:defRPr>
            </a:lvl1pPr>
            <a:lvl2pPr marL="304781" indent="0">
              <a:buNone/>
              <a:defRPr/>
            </a:lvl2pPr>
            <a:lvl3pPr marL="427401" indent="0">
              <a:buNone/>
              <a:defRPr/>
            </a:lvl3pPr>
            <a:lvl4pPr marL="516694" indent="0">
              <a:buNone/>
              <a:defRPr/>
            </a:lvl4pPr>
            <a:lvl5pPr marL="601221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itle 1"/>
          <p:cNvSpPr>
            <a:spLocks noGrp="1"/>
          </p:cNvSpPr>
          <p:nvPr>
            <p:ph type="ctrTitle"/>
          </p:nvPr>
        </p:nvSpPr>
        <p:spPr>
          <a:xfrm>
            <a:off x="425765" y="2300750"/>
            <a:ext cx="5955513" cy="64473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3600" b="0" i="0" spc="0" baseline="0">
                <a:solidFill>
                  <a:srgbClr val="38C6F4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6" name="Group 4"/>
          <p:cNvGrpSpPr>
            <a:grpSpLocks noChangeAspect="1"/>
          </p:cNvGrpSpPr>
          <p:nvPr userDrawn="1"/>
        </p:nvGrpSpPr>
        <p:grpSpPr bwMode="auto">
          <a:xfrm>
            <a:off x="492125" y="395288"/>
            <a:ext cx="796924" cy="423863"/>
            <a:chOff x="310" y="249"/>
            <a:chExt cx="502" cy="267"/>
          </a:xfrm>
          <a:solidFill>
            <a:schemeClr val="accent5"/>
          </a:solidFill>
        </p:grpSpPr>
        <p:sp>
          <p:nvSpPr>
            <p:cNvPr id="9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086725553"/>
      </p:ext>
    </p:extLst>
  </p:cSld>
  <p:clrMapOvr>
    <a:masterClrMapping/>
  </p:clrMapOvr>
  <p:transition spd="slow">
    <p:wipe/>
  </p:transition>
  <p:extLst>
    <p:ext uri="{DCECCB84-F9BA-43D5-87BE-67443E8EF086}">
      <p15:sldGuideLst xmlns:p15="http://schemas.microsoft.com/office/powerpoint/2012/main">
        <p15:guide id="1" orient="horz" pos="228" userDrawn="1">
          <p15:clr>
            <a:srgbClr val="FBAE40"/>
          </p15:clr>
        </p15:guide>
        <p15:guide id="2" pos="360" userDrawn="1">
          <p15:clr>
            <a:srgbClr val="FBAE40"/>
          </p15:clr>
        </p15:guide>
        <p15:guide id="3" orient="horz" pos="518" userDrawn="1">
          <p15:clr>
            <a:srgbClr val="FBAE40"/>
          </p15:clr>
        </p15:guide>
        <p15:guide id="4" pos="812" userDrawn="1">
          <p15:clr>
            <a:srgbClr val="FBAE40"/>
          </p15:clr>
        </p15:guide>
        <p15:guide id="5" pos="311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Closing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9143999" cy="5165874"/>
          </a:xfrm>
          <a:prstGeom prst="rect">
            <a:avLst/>
          </a:prstGeom>
        </p:spPr>
      </p:pic>
      <p:grpSp>
        <p:nvGrpSpPr>
          <p:cNvPr id="4" name="Group 4"/>
          <p:cNvGrpSpPr>
            <a:grpSpLocks noChangeAspect="1"/>
          </p:cNvGrpSpPr>
          <p:nvPr userDrawn="1"/>
        </p:nvGrpSpPr>
        <p:grpSpPr bwMode="auto">
          <a:xfrm>
            <a:off x="3746294" y="2129856"/>
            <a:ext cx="1617944" cy="860542"/>
            <a:chOff x="310" y="249"/>
            <a:chExt cx="502" cy="267"/>
          </a:xfrm>
          <a:solidFill>
            <a:schemeClr val="accent5"/>
          </a:solidFill>
        </p:grpSpPr>
        <p:sp>
          <p:nvSpPr>
            <p:cNvPr id="5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198843304"/>
      </p:ext>
    </p:extLst>
  </p:cSld>
  <p:clrMapOvr>
    <a:masterClrMapping/>
  </p:clrMapOvr>
  <p:transition spd="slow"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394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" name="Group 4"/>
          <p:cNvGrpSpPr>
            <a:grpSpLocks noChangeAspect="1"/>
          </p:cNvGrpSpPr>
          <p:nvPr userDrawn="1"/>
        </p:nvGrpSpPr>
        <p:grpSpPr bwMode="auto">
          <a:xfrm>
            <a:off x="3746294" y="2129856"/>
            <a:ext cx="1617944" cy="860542"/>
            <a:chOff x="310" y="249"/>
            <a:chExt cx="502" cy="267"/>
          </a:xfrm>
          <a:solidFill>
            <a:schemeClr val="accent5"/>
          </a:solidFill>
        </p:grpSpPr>
        <p:sp>
          <p:nvSpPr>
            <p:cNvPr id="5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7974899"/>
      </p:ext>
    </p:extLst>
  </p:cSld>
  <p:clrMapOvr>
    <a:masterClrMapping/>
  </p:clrMapOvr>
  <p:transition spd="slow">
    <p:wip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Closing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>
            <a:grpSpLocks noChangeAspect="1"/>
          </p:cNvGrpSpPr>
          <p:nvPr userDrawn="1"/>
        </p:nvGrpSpPr>
        <p:grpSpPr bwMode="auto">
          <a:xfrm>
            <a:off x="3746294" y="2129856"/>
            <a:ext cx="1617944" cy="860542"/>
            <a:chOff x="310" y="249"/>
            <a:chExt cx="502" cy="267"/>
          </a:xfrm>
          <a:solidFill>
            <a:schemeClr val="accent1">
              <a:lumMod val="75000"/>
            </a:schemeClr>
          </a:solidFill>
        </p:grpSpPr>
        <p:sp>
          <p:nvSpPr>
            <p:cNvPr id="5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51544963"/>
      </p:ext>
    </p:extLst>
  </p:cSld>
  <p:clrMapOvr>
    <a:masterClrMapping/>
  </p:clrMapOvr>
  <p:transition spd="slow">
    <p:wip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8473441" y="4954263"/>
            <a:ext cx="676910" cy="1892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25">
                <a:solidFill>
                  <a:schemeClr val="tx2"/>
                </a:solidFill>
              </a:defRPr>
            </a:lvl1pPr>
          </a:lstStyle>
          <a:p>
            <a:pPr defTabSz="385763">
              <a:defRPr/>
            </a:pPr>
            <a:fld id="{2F5CCB13-0A32-4557-88E9-079F0C330695}" type="slidenum">
              <a:rPr lang="en-US" kern="0" smtClean="0">
                <a:solidFill>
                  <a:srgbClr val="595959"/>
                </a:solidFill>
              </a:rPr>
              <a:pPr defTabSz="385763">
                <a:defRPr/>
              </a:pPr>
              <a:t>‹Nº›</a:t>
            </a:fld>
            <a:endParaRPr lang="en-US" kern="0" dirty="0">
              <a:solidFill>
                <a:srgbClr val="595959"/>
              </a:solidFill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144065" y="798944"/>
            <a:ext cx="8853286" cy="4155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182880" bIns="45720" numCol="1" anchor="t" anchorCtr="0" compatLnSpc="1">
            <a:prstTxWarp prst="textNoShape">
              <a:avLst/>
            </a:prstTxWarp>
          </a:bodyPr>
          <a:lstStyle>
            <a:lvl1pPr marL="169863" indent="-169863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>
                <a:solidFill>
                  <a:srgbClr val="000000"/>
                </a:solidFill>
              </a:defRPr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>
                <a:solidFill>
                  <a:srgbClr val="000000"/>
                </a:solidFill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>
                <a:solidFill>
                  <a:srgbClr val="000000"/>
                </a:solidFill>
              </a:defRPr>
            </a:lvl3pPr>
            <a:lvl4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>
                <a:solidFill>
                  <a:srgbClr val="000000"/>
                </a:solidFill>
              </a:defRPr>
            </a:lvl4pPr>
          </a:lstStyle>
          <a:p>
            <a:pPr lvl="0"/>
            <a:r>
              <a:rPr lang="en-US" dirty="0">
                <a:sym typeface="Arial" pitchFamily="34" charset="0"/>
              </a:rPr>
              <a:t>Click to edit Master text styles</a:t>
            </a:r>
          </a:p>
          <a:p>
            <a:pPr lvl="1"/>
            <a:r>
              <a:rPr lang="en-US" dirty="0">
                <a:sym typeface="Arial" pitchFamily="34" charset="0"/>
              </a:rPr>
              <a:t>Second level</a:t>
            </a:r>
          </a:p>
          <a:p>
            <a:pPr lvl="2"/>
            <a:r>
              <a:rPr lang="en-US" dirty="0">
                <a:sym typeface="Arial" pitchFamily="34" charset="0"/>
              </a:rPr>
              <a:t>Third level</a:t>
            </a:r>
          </a:p>
          <a:p>
            <a:pPr lvl="3"/>
            <a:r>
              <a:rPr lang="en-US" dirty="0">
                <a:sym typeface="Arial" pitchFamily="34" charset="0"/>
              </a:rPr>
              <a:t>Fourth level</a:t>
            </a:r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" y="41393"/>
            <a:ext cx="9144000" cy="757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defRPr sz="2400"/>
            </a:lvl1pPr>
          </a:lstStyle>
          <a:p>
            <a:pPr lvl="0"/>
            <a:r>
              <a:rPr lang="en-US" dirty="0">
                <a:sym typeface="Arial" pitchFamily="34" charset="0"/>
              </a:rPr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57996623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992501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itle Slide-animated gradi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469496" y="3809526"/>
            <a:ext cx="4319105" cy="288131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buNone/>
              <a:defRPr sz="1200" b="0" i="0">
                <a:solidFill>
                  <a:schemeClr val="accent1"/>
                </a:solidFill>
                <a:latin typeface="+mn-lt"/>
                <a:cs typeface="CiscoSans"/>
              </a:defRPr>
            </a:lvl1pPr>
            <a:lvl2pPr marL="342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/>
          </p:nvPr>
        </p:nvSpPr>
        <p:spPr>
          <a:xfrm>
            <a:off x="469496" y="4049523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1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/>
          </p:nvPr>
        </p:nvSpPr>
        <p:spPr>
          <a:xfrm>
            <a:off x="469496" y="4289520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1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6" name="Group 4"/>
          <p:cNvGrpSpPr>
            <a:grpSpLocks noChangeAspect="1"/>
          </p:cNvGrpSpPr>
          <p:nvPr userDrawn="1"/>
        </p:nvGrpSpPr>
        <p:grpSpPr bwMode="auto">
          <a:xfrm>
            <a:off x="492125" y="395288"/>
            <a:ext cx="796924" cy="423863"/>
            <a:chOff x="310" y="249"/>
            <a:chExt cx="502" cy="267"/>
          </a:xfrm>
          <a:solidFill>
            <a:srgbClr val="004C69"/>
          </a:solidFill>
        </p:grpSpPr>
        <p:sp>
          <p:nvSpPr>
            <p:cNvPr id="9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9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63292" y="2872236"/>
            <a:ext cx="5925246" cy="29900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buFont typeface="Arial" panose="020B0604020202020204" pitchFamily="34" charset="0"/>
              <a:buNone/>
              <a:defRPr sz="2000" baseline="0">
                <a:solidFill>
                  <a:schemeClr val="accent1"/>
                </a:solidFill>
                <a:latin typeface="+mj-lt"/>
              </a:defRPr>
            </a:lvl1pPr>
            <a:lvl2pPr marL="304781" indent="0">
              <a:buNone/>
              <a:defRPr/>
            </a:lvl2pPr>
            <a:lvl3pPr marL="427401" indent="0">
              <a:buNone/>
              <a:defRPr/>
            </a:lvl3pPr>
            <a:lvl4pPr marL="516694" indent="0">
              <a:buNone/>
              <a:defRPr/>
            </a:lvl4pPr>
            <a:lvl5pPr marL="601221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0" name="Title 1"/>
          <p:cNvSpPr>
            <a:spLocks noGrp="1"/>
          </p:cNvSpPr>
          <p:nvPr>
            <p:ph type="ctrTitle"/>
          </p:nvPr>
        </p:nvSpPr>
        <p:spPr>
          <a:xfrm>
            <a:off x="425765" y="2300750"/>
            <a:ext cx="5955513" cy="64473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3600" b="0" i="0" spc="0" baseline="0">
                <a:solidFill>
                  <a:schemeClr val="accent1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53042546"/>
      </p:ext>
    </p:extLst>
  </p:cSld>
  <p:clrMapOvr>
    <a:masterClrMapping/>
  </p:clrMapOvr>
  <p:transition spd="slow">
    <p:wipe/>
  </p:transition>
  <p:extLst>
    <p:ext uri="{DCECCB84-F9BA-43D5-87BE-67443E8EF086}">
      <p15:sldGuideLst xmlns:p15="http://schemas.microsoft.com/office/powerpoint/2012/main">
        <p15:guide id="1" orient="horz" pos="228" userDrawn="1">
          <p15:clr>
            <a:srgbClr val="FBAE40"/>
          </p15:clr>
        </p15:guide>
        <p15:guide id="2" pos="360" userDrawn="1">
          <p15:clr>
            <a:srgbClr val="FBAE40"/>
          </p15:clr>
        </p15:guide>
        <p15:guide id="3" orient="horz" pos="518" userDrawn="1">
          <p15:clr>
            <a:srgbClr val="FBAE40"/>
          </p15:clr>
        </p15:guide>
        <p15:guide id="4" pos="812" userDrawn="1">
          <p15:clr>
            <a:srgbClr val="FBAE40"/>
          </p15:clr>
        </p15:guide>
        <p15:guide id="5" pos="311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Title Slide-animated gradi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469496" y="3809526"/>
            <a:ext cx="4319105" cy="288131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buNone/>
              <a:defRPr sz="1200" b="0" i="0">
                <a:solidFill>
                  <a:schemeClr val="accent5"/>
                </a:solidFill>
                <a:latin typeface="+mn-lt"/>
                <a:cs typeface="CiscoSans"/>
              </a:defRPr>
            </a:lvl1pPr>
            <a:lvl2pPr marL="342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/>
          </p:nvPr>
        </p:nvSpPr>
        <p:spPr>
          <a:xfrm>
            <a:off x="469496" y="4049523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5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/>
          </p:nvPr>
        </p:nvSpPr>
        <p:spPr>
          <a:xfrm>
            <a:off x="469496" y="4289520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5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6" name="Group 4"/>
          <p:cNvGrpSpPr>
            <a:grpSpLocks noChangeAspect="1"/>
          </p:cNvGrpSpPr>
          <p:nvPr userDrawn="1"/>
        </p:nvGrpSpPr>
        <p:grpSpPr bwMode="auto">
          <a:xfrm>
            <a:off x="492125" y="395288"/>
            <a:ext cx="796924" cy="423863"/>
            <a:chOff x="310" y="249"/>
            <a:chExt cx="502" cy="267"/>
          </a:xfrm>
          <a:solidFill>
            <a:schemeClr val="accent5"/>
          </a:solidFill>
        </p:grpSpPr>
        <p:sp>
          <p:nvSpPr>
            <p:cNvPr id="9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9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63292" y="2872236"/>
            <a:ext cx="5925246" cy="29900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buFont typeface="Arial" panose="020B0604020202020204" pitchFamily="34" charset="0"/>
              <a:buNone/>
              <a:defRPr sz="2000" baseline="0">
                <a:solidFill>
                  <a:schemeClr val="bg2"/>
                </a:solidFill>
                <a:latin typeface="+mj-lt"/>
              </a:defRPr>
            </a:lvl1pPr>
            <a:lvl2pPr marL="304781" indent="0">
              <a:buNone/>
              <a:defRPr/>
            </a:lvl2pPr>
            <a:lvl3pPr marL="427401" indent="0">
              <a:buNone/>
              <a:defRPr/>
            </a:lvl3pPr>
            <a:lvl4pPr marL="516694" indent="0">
              <a:buNone/>
              <a:defRPr/>
            </a:lvl4pPr>
            <a:lvl5pPr marL="601221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0" name="Title 1"/>
          <p:cNvSpPr>
            <a:spLocks noGrp="1"/>
          </p:cNvSpPr>
          <p:nvPr>
            <p:ph type="ctrTitle"/>
          </p:nvPr>
        </p:nvSpPr>
        <p:spPr>
          <a:xfrm>
            <a:off x="425765" y="2300750"/>
            <a:ext cx="5955513" cy="64473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3600" b="0" i="0" spc="0" baseline="0">
                <a:solidFill>
                  <a:srgbClr val="38C6F4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74617842"/>
      </p:ext>
    </p:extLst>
  </p:cSld>
  <p:clrMapOvr>
    <a:masterClrMapping/>
  </p:clrMapOvr>
  <p:transition spd="slow">
    <p:wipe/>
  </p:transition>
  <p:extLst>
    <p:ext uri="{DCECCB84-F9BA-43D5-87BE-67443E8EF086}">
      <p15:sldGuideLst xmlns:p15="http://schemas.microsoft.com/office/powerpoint/2012/main">
        <p15:guide id="1" orient="horz" pos="228" userDrawn="1">
          <p15:clr>
            <a:srgbClr val="FBAE40"/>
          </p15:clr>
        </p15:guide>
        <p15:guide id="2" pos="360" userDrawn="1">
          <p15:clr>
            <a:srgbClr val="FBAE40"/>
          </p15:clr>
        </p15:guide>
        <p15:guide id="3" orient="horz" pos="518" userDrawn="1">
          <p15:clr>
            <a:srgbClr val="FBAE40"/>
          </p15:clr>
        </p15:guide>
        <p15:guide id="4" pos="812" userDrawn="1">
          <p15:clr>
            <a:srgbClr val="FBAE40"/>
          </p15:clr>
        </p15:guide>
        <p15:guide id="5" pos="311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Seg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rgbClr val="00394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416425" y="915409"/>
            <a:ext cx="7598042" cy="256994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4600" b="0" i="0" spc="0" baseline="0">
                <a:solidFill>
                  <a:schemeClr val="accent5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7"/>
          <p:cNvSpPr>
            <a:spLocks noChangeArrowheads="1"/>
          </p:cNvSpPr>
          <p:nvPr userDrawn="1"/>
        </p:nvSpPr>
        <p:spPr bwMode="ltGray">
          <a:xfrm>
            <a:off x="8515707" y="4742907"/>
            <a:ext cx="218414" cy="15451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1586" tIns="30792" rIns="61586" bIns="30792" anchor="b">
            <a:spAutoFit/>
          </a:bodyPr>
          <a:lstStyle/>
          <a:p>
            <a:pPr algn="r" defTabSz="610744" fontAlgn="auto">
              <a:spcBef>
                <a:spcPts val="0"/>
              </a:spcBef>
              <a:spcAft>
                <a:spcPts val="0"/>
              </a:spcAft>
              <a:defRPr/>
            </a:pPr>
            <a:fld id="{6A1E46DC-7EF6-4EA2-B285-14272867D133}" type="slidenum">
              <a:rPr lang="en-US" sz="60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CiscoSans Thin"/>
              </a:rPr>
              <a:pPr algn="r" defTabSz="610744" fontAlgn="auto">
                <a:spcBef>
                  <a:spcPts val="0"/>
                </a:spcBef>
                <a:spcAft>
                  <a:spcPts val="0"/>
                </a:spcAft>
                <a:defRPr/>
              </a:pPr>
              <a:t>‹Nº›</a:t>
            </a:fld>
            <a:endParaRPr lang="es-ES" sz="600" dirty="0">
              <a:solidFill>
                <a:schemeClr val="accent5">
                  <a:lumMod val="50000"/>
                </a:schemeClr>
              </a:solidFill>
              <a:latin typeface="+mn-lt"/>
              <a:ea typeface="+mn-ea"/>
              <a:cs typeface="CiscoSans Thin"/>
            </a:endParaRPr>
          </a:p>
        </p:txBody>
      </p:sp>
      <p:sp>
        <p:nvSpPr>
          <p:cNvPr id="9" name="Rectangle 4"/>
          <p:cNvSpPr>
            <a:spLocks noChangeArrowheads="1"/>
          </p:cNvSpPr>
          <p:nvPr userDrawn="1"/>
        </p:nvSpPr>
        <p:spPr bwMode="ltGray">
          <a:xfrm>
            <a:off x="4824000" y="4741653"/>
            <a:ext cx="3600000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61586" tIns="30792" rIns="61586" bIns="30792" anchor="b">
            <a:spAutoFit/>
          </a:bodyPr>
          <a:lstStyle/>
          <a:p>
            <a:pPr algn="r" defTabSz="61074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600" dirty="0">
                <a:solidFill>
                  <a:schemeClr val="accent5">
                    <a:lumMod val="50000"/>
                  </a:schemeClr>
                </a:solidFill>
                <a:latin typeface="+mn-lt"/>
              </a:rPr>
              <a:t>© 2016 Cisco y/o sus filiales. Todos los derechos reservados. Información confidencial de Cisco.</a:t>
            </a:r>
          </a:p>
        </p:txBody>
      </p:sp>
      <p:grpSp>
        <p:nvGrpSpPr>
          <p:cNvPr id="11" name="Group 4"/>
          <p:cNvGrpSpPr>
            <a:grpSpLocks noChangeAspect="1"/>
          </p:cNvGrpSpPr>
          <p:nvPr userDrawn="1"/>
        </p:nvGrpSpPr>
        <p:grpSpPr bwMode="auto">
          <a:xfrm>
            <a:off x="508039" y="4715197"/>
            <a:ext cx="340257" cy="180974"/>
            <a:chOff x="310" y="249"/>
            <a:chExt cx="502" cy="267"/>
          </a:xfrm>
          <a:solidFill>
            <a:srgbClr val="086D8E"/>
          </a:solidFill>
        </p:grpSpPr>
        <p:sp>
          <p:nvSpPr>
            <p:cNvPr id="12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90854121"/>
      </p:ext>
    </p:extLst>
  </p:cSld>
  <p:clrMapOvr>
    <a:masterClrMapping/>
  </p:clrMapOvr>
  <p:transition spd="slow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ulti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74662" y="1347788"/>
            <a:ext cx="8280057" cy="3073946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285690" marR="0" indent="-285690" algn="ctr" defTabSz="45710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="0" i="0" baseline="0">
                <a:solidFill>
                  <a:schemeClr val="bg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rgbClr val="004C69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42967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29121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ircled_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Oval 11"/>
          <p:cNvSpPr/>
          <p:nvPr/>
        </p:nvSpPr>
        <p:spPr>
          <a:xfrm>
            <a:off x="575610" y="2552550"/>
            <a:ext cx="698624" cy="698624"/>
          </a:xfrm>
          <a:prstGeom prst="ellipse">
            <a:avLst/>
          </a:prstGeom>
          <a:solidFill>
            <a:schemeClr val="bg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solidFill>
                <a:srgbClr val="FFFFFF"/>
              </a:solidFill>
              <a:cs typeface="Arial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575610" y="1426607"/>
            <a:ext cx="698624" cy="698624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ln>
                <a:solidFill>
                  <a:schemeClr val="bg2"/>
                </a:solidFill>
              </a:ln>
              <a:solidFill>
                <a:schemeClr val="bg1"/>
              </a:solidFill>
              <a:cs typeface="Arial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575610" y="3653093"/>
            <a:ext cx="698624" cy="698624"/>
          </a:xfrm>
          <a:prstGeom prst="ellipse">
            <a:avLst/>
          </a:prstGeom>
          <a:solidFill>
            <a:schemeClr val="accent5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solidFill>
                <a:srgbClr val="049FD9"/>
              </a:solidFill>
              <a:cs typeface="Arial"/>
            </a:endParaRPr>
          </a:p>
        </p:txBody>
      </p:sp>
      <p:sp>
        <p:nvSpPr>
          <p:cNvPr id="24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1365250" y="1432522"/>
            <a:ext cx="5473700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1365250" y="2557793"/>
            <a:ext cx="5473700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7"/>
          <p:cNvSpPr>
            <a:spLocks noGrp="1"/>
          </p:cNvSpPr>
          <p:nvPr>
            <p:ph type="body" sz="quarter" idx="15"/>
          </p:nvPr>
        </p:nvSpPr>
        <p:spPr>
          <a:xfrm>
            <a:off x="1365250" y="3653093"/>
            <a:ext cx="5473700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575610" y="2552550"/>
            <a:ext cx="698624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4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29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575611" y="3651140"/>
            <a:ext cx="698624" cy="693381"/>
          </a:xfrm>
          <a:prstGeom prst="rect">
            <a:avLst/>
          </a:prstGeom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4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13" name="Text Placeholder 17"/>
          <p:cNvSpPr>
            <a:spLocks noGrp="1"/>
          </p:cNvSpPr>
          <p:nvPr>
            <p:ph type="body" sz="quarter" idx="19" hasCustomPrompt="1"/>
          </p:nvPr>
        </p:nvSpPr>
        <p:spPr>
          <a:xfrm>
            <a:off x="575610" y="1427248"/>
            <a:ext cx="698624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4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053872667"/>
      </p:ext>
    </p:extLst>
  </p:cSld>
  <p:clrMapOvr>
    <a:masterClrMapping/>
  </p:clrMapOvr>
  <p:transition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Circled_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Oval 11"/>
          <p:cNvSpPr/>
          <p:nvPr/>
        </p:nvSpPr>
        <p:spPr>
          <a:xfrm>
            <a:off x="575611" y="1979318"/>
            <a:ext cx="464815" cy="464815"/>
          </a:xfrm>
          <a:prstGeom prst="ellipse">
            <a:avLst/>
          </a:prstGeom>
          <a:solidFill>
            <a:srgbClr val="38C6F4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575610" y="1328927"/>
            <a:ext cx="464815" cy="464815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575611" y="2627446"/>
            <a:ext cx="464815" cy="464815"/>
          </a:xfrm>
          <a:prstGeom prst="ellipse">
            <a:avLst/>
          </a:prstGeom>
          <a:solidFill>
            <a:schemeClr val="bg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24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1172384" y="1334842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1172385" y="1984561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7"/>
          <p:cNvSpPr>
            <a:spLocks noGrp="1"/>
          </p:cNvSpPr>
          <p:nvPr>
            <p:ph type="body" sz="quarter" idx="15"/>
          </p:nvPr>
        </p:nvSpPr>
        <p:spPr>
          <a:xfrm>
            <a:off x="1172385" y="2627446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575611" y="1327521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28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575611" y="1979318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29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575612" y="2625493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13" name="Oval 12"/>
          <p:cNvSpPr/>
          <p:nvPr/>
        </p:nvSpPr>
        <p:spPr>
          <a:xfrm>
            <a:off x="575612" y="3274581"/>
            <a:ext cx="464815" cy="464815"/>
          </a:xfrm>
          <a:prstGeom prst="ellipse">
            <a:avLst/>
          </a:prstGeom>
          <a:solidFill>
            <a:schemeClr val="accent6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14" name="Text Placeholder 17"/>
          <p:cNvSpPr>
            <a:spLocks noGrp="1"/>
          </p:cNvSpPr>
          <p:nvPr>
            <p:ph type="body" sz="quarter" idx="19"/>
          </p:nvPr>
        </p:nvSpPr>
        <p:spPr>
          <a:xfrm>
            <a:off x="1172386" y="3274581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7"/>
          <p:cNvSpPr>
            <a:spLocks noGrp="1"/>
          </p:cNvSpPr>
          <p:nvPr>
            <p:ph type="body" sz="quarter" idx="20" hasCustomPrompt="1"/>
          </p:nvPr>
        </p:nvSpPr>
        <p:spPr>
          <a:xfrm>
            <a:off x="575613" y="3272628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4</a:t>
            </a:r>
          </a:p>
        </p:txBody>
      </p:sp>
      <p:sp>
        <p:nvSpPr>
          <p:cNvPr id="17" name="Oval 16"/>
          <p:cNvSpPr/>
          <p:nvPr/>
        </p:nvSpPr>
        <p:spPr>
          <a:xfrm>
            <a:off x="575613" y="3921716"/>
            <a:ext cx="464815" cy="464815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21"/>
          </p:nvPr>
        </p:nvSpPr>
        <p:spPr>
          <a:xfrm>
            <a:off x="1172387" y="3921716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7"/>
          <p:cNvSpPr>
            <a:spLocks noGrp="1"/>
          </p:cNvSpPr>
          <p:nvPr>
            <p:ph type="body" sz="quarter" idx="22" hasCustomPrompt="1"/>
          </p:nvPr>
        </p:nvSpPr>
        <p:spPr>
          <a:xfrm>
            <a:off x="575614" y="3919763"/>
            <a:ext cx="464815" cy="461327"/>
          </a:xfrm>
          <a:prstGeom prst="rect">
            <a:avLst/>
          </a:prstGeom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962125011"/>
      </p:ext>
    </p:extLst>
  </p:cSld>
  <p:clrMapOvr>
    <a:masterClrMapping/>
  </p:clrMapOvr>
  <p:transition spd="slow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Circled_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4C69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2" name="Oval 41"/>
          <p:cNvSpPr/>
          <p:nvPr/>
        </p:nvSpPr>
        <p:spPr>
          <a:xfrm>
            <a:off x="575611" y="1979318"/>
            <a:ext cx="464815" cy="464815"/>
          </a:xfrm>
          <a:prstGeom prst="ellipse">
            <a:avLst/>
          </a:prstGeom>
          <a:solidFill>
            <a:srgbClr val="38C6F4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43" name="Oval 42"/>
          <p:cNvSpPr/>
          <p:nvPr/>
        </p:nvSpPr>
        <p:spPr>
          <a:xfrm>
            <a:off x="575610" y="1328927"/>
            <a:ext cx="464815" cy="464815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rgbClr val="FFFFFF"/>
              </a:solidFill>
              <a:cs typeface="Arial"/>
            </a:endParaRPr>
          </a:p>
        </p:txBody>
      </p:sp>
      <p:sp>
        <p:nvSpPr>
          <p:cNvPr id="44" name="Oval 43"/>
          <p:cNvSpPr/>
          <p:nvPr/>
        </p:nvSpPr>
        <p:spPr>
          <a:xfrm>
            <a:off x="575611" y="2627446"/>
            <a:ext cx="464815" cy="464815"/>
          </a:xfrm>
          <a:prstGeom prst="ellipse">
            <a:avLst/>
          </a:prstGeom>
          <a:solidFill>
            <a:schemeClr val="bg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45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1172384" y="1334842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6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1172385" y="1984561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Text Placeholder 17"/>
          <p:cNvSpPr>
            <a:spLocks noGrp="1"/>
          </p:cNvSpPr>
          <p:nvPr>
            <p:ph type="body" sz="quarter" idx="15"/>
          </p:nvPr>
        </p:nvSpPr>
        <p:spPr>
          <a:xfrm>
            <a:off x="1172385" y="2627446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575611" y="1327521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49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575611" y="1979318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50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575612" y="2625493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51" name="Oval 50"/>
          <p:cNvSpPr/>
          <p:nvPr/>
        </p:nvSpPr>
        <p:spPr>
          <a:xfrm>
            <a:off x="575612" y="3274581"/>
            <a:ext cx="464815" cy="464815"/>
          </a:xfrm>
          <a:prstGeom prst="ellipse">
            <a:avLst/>
          </a:prstGeom>
          <a:solidFill>
            <a:schemeClr val="accent6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52" name="Text Placeholder 17"/>
          <p:cNvSpPr>
            <a:spLocks noGrp="1"/>
          </p:cNvSpPr>
          <p:nvPr>
            <p:ph type="body" sz="quarter" idx="19"/>
          </p:nvPr>
        </p:nvSpPr>
        <p:spPr>
          <a:xfrm>
            <a:off x="1172386" y="3274581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3" name="Text Placeholder 17"/>
          <p:cNvSpPr>
            <a:spLocks noGrp="1"/>
          </p:cNvSpPr>
          <p:nvPr>
            <p:ph type="body" sz="quarter" idx="20" hasCustomPrompt="1"/>
          </p:nvPr>
        </p:nvSpPr>
        <p:spPr>
          <a:xfrm>
            <a:off x="575613" y="3272628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4</a:t>
            </a:r>
          </a:p>
        </p:txBody>
      </p:sp>
      <p:sp>
        <p:nvSpPr>
          <p:cNvPr id="54" name="Oval 53"/>
          <p:cNvSpPr/>
          <p:nvPr/>
        </p:nvSpPr>
        <p:spPr>
          <a:xfrm>
            <a:off x="575613" y="3921716"/>
            <a:ext cx="464815" cy="464815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55" name="Text Placeholder 17"/>
          <p:cNvSpPr>
            <a:spLocks noGrp="1"/>
          </p:cNvSpPr>
          <p:nvPr>
            <p:ph type="body" sz="quarter" idx="21"/>
          </p:nvPr>
        </p:nvSpPr>
        <p:spPr>
          <a:xfrm>
            <a:off x="1172387" y="3921716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Text Placeholder 17"/>
          <p:cNvSpPr>
            <a:spLocks noGrp="1"/>
          </p:cNvSpPr>
          <p:nvPr>
            <p:ph type="body" sz="quarter" idx="22" hasCustomPrompt="1"/>
          </p:nvPr>
        </p:nvSpPr>
        <p:spPr>
          <a:xfrm>
            <a:off x="575614" y="3919763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5</a:t>
            </a:r>
          </a:p>
        </p:txBody>
      </p:sp>
      <p:sp>
        <p:nvSpPr>
          <p:cNvPr id="57" name="Oval 56"/>
          <p:cNvSpPr/>
          <p:nvPr/>
        </p:nvSpPr>
        <p:spPr>
          <a:xfrm>
            <a:off x="4414576" y="1983084"/>
            <a:ext cx="464815" cy="464815"/>
          </a:xfrm>
          <a:prstGeom prst="ellipse">
            <a:avLst/>
          </a:prstGeom>
          <a:solidFill>
            <a:schemeClr val="accent6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58" name="Oval 57"/>
          <p:cNvSpPr/>
          <p:nvPr/>
        </p:nvSpPr>
        <p:spPr>
          <a:xfrm>
            <a:off x="4414575" y="1332693"/>
            <a:ext cx="464815" cy="464815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59" name="Oval 58"/>
          <p:cNvSpPr/>
          <p:nvPr/>
        </p:nvSpPr>
        <p:spPr>
          <a:xfrm>
            <a:off x="4414576" y="2631212"/>
            <a:ext cx="464815" cy="464815"/>
          </a:xfrm>
          <a:prstGeom prst="ellipse">
            <a:avLst/>
          </a:prstGeom>
          <a:solidFill>
            <a:schemeClr val="accent5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60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5011349" y="1338608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1" name="Text Placeholder 17"/>
          <p:cNvSpPr>
            <a:spLocks noGrp="1"/>
          </p:cNvSpPr>
          <p:nvPr>
            <p:ph type="body" sz="quarter" idx="24"/>
          </p:nvPr>
        </p:nvSpPr>
        <p:spPr>
          <a:xfrm>
            <a:off x="5011350" y="1988327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2" name="Text Placeholder 17"/>
          <p:cNvSpPr>
            <a:spLocks noGrp="1"/>
          </p:cNvSpPr>
          <p:nvPr>
            <p:ph type="body" sz="quarter" idx="25"/>
          </p:nvPr>
        </p:nvSpPr>
        <p:spPr>
          <a:xfrm>
            <a:off x="5011350" y="2631212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3" name="Text Placeholder 17"/>
          <p:cNvSpPr>
            <a:spLocks noGrp="1"/>
          </p:cNvSpPr>
          <p:nvPr>
            <p:ph type="body" sz="quarter" idx="26" hasCustomPrompt="1"/>
          </p:nvPr>
        </p:nvSpPr>
        <p:spPr>
          <a:xfrm>
            <a:off x="4414576" y="1331287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6</a:t>
            </a:r>
          </a:p>
        </p:txBody>
      </p:sp>
      <p:sp>
        <p:nvSpPr>
          <p:cNvPr id="64" name="Text Placeholder 17"/>
          <p:cNvSpPr>
            <a:spLocks noGrp="1"/>
          </p:cNvSpPr>
          <p:nvPr>
            <p:ph type="body" sz="quarter" idx="27" hasCustomPrompt="1"/>
          </p:nvPr>
        </p:nvSpPr>
        <p:spPr>
          <a:xfrm>
            <a:off x="4414576" y="1983084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7</a:t>
            </a:r>
          </a:p>
        </p:txBody>
      </p:sp>
      <p:sp>
        <p:nvSpPr>
          <p:cNvPr id="65" name="Text Placeholder 17"/>
          <p:cNvSpPr>
            <a:spLocks noGrp="1"/>
          </p:cNvSpPr>
          <p:nvPr>
            <p:ph type="body" sz="quarter" idx="28" hasCustomPrompt="1"/>
          </p:nvPr>
        </p:nvSpPr>
        <p:spPr>
          <a:xfrm>
            <a:off x="4414577" y="2629259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8</a:t>
            </a:r>
          </a:p>
        </p:txBody>
      </p:sp>
      <p:sp>
        <p:nvSpPr>
          <p:cNvPr id="66" name="Oval 65"/>
          <p:cNvSpPr/>
          <p:nvPr/>
        </p:nvSpPr>
        <p:spPr>
          <a:xfrm>
            <a:off x="4414577" y="3278347"/>
            <a:ext cx="464815" cy="464815"/>
          </a:xfrm>
          <a:prstGeom prst="ellipse">
            <a:avLst/>
          </a:prstGeom>
          <a:solidFill>
            <a:schemeClr val="bg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67" name="Text Placeholder 17"/>
          <p:cNvSpPr>
            <a:spLocks noGrp="1"/>
          </p:cNvSpPr>
          <p:nvPr>
            <p:ph type="body" sz="quarter" idx="29"/>
          </p:nvPr>
        </p:nvSpPr>
        <p:spPr>
          <a:xfrm>
            <a:off x="5011351" y="3278347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8" name="Text Placeholder 17"/>
          <p:cNvSpPr>
            <a:spLocks noGrp="1"/>
          </p:cNvSpPr>
          <p:nvPr>
            <p:ph type="body" sz="quarter" idx="30" hasCustomPrompt="1"/>
          </p:nvPr>
        </p:nvSpPr>
        <p:spPr>
          <a:xfrm>
            <a:off x="4414578" y="3276394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9</a:t>
            </a:r>
          </a:p>
        </p:txBody>
      </p:sp>
      <p:sp>
        <p:nvSpPr>
          <p:cNvPr id="69" name="Oval 68"/>
          <p:cNvSpPr/>
          <p:nvPr/>
        </p:nvSpPr>
        <p:spPr>
          <a:xfrm>
            <a:off x="4414578" y="3925482"/>
            <a:ext cx="464815" cy="464815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70" name="Text Placeholder 17"/>
          <p:cNvSpPr>
            <a:spLocks noGrp="1"/>
          </p:cNvSpPr>
          <p:nvPr>
            <p:ph type="body" sz="quarter" idx="31"/>
          </p:nvPr>
        </p:nvSpPr>
        <p:spPr>
          <a:xfrm>
            <a:off x="5011352" y="3925482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1" name="Text Placeholder 17"/>
          <p:cNvSpPr>
            <a:spLocks noGrp="1"/>
          </p:cNvSpPr>
          <p:nvPr>
            <p:ph type="body" sz="quarter" idx="32" hasCustomPrompt="1"/>
          </p:nvPr>
        </p:nvSpPr>
        <p:spPr>
          <a:xfrm>
            <a:off x="4414579" y="3923529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3643099958"/>
      </p:ext>
    </p:extLst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5"/>
          <p:cNvSpPr>
            <a:spLocks noGrp="1"/>
          </p:cNvSpPr>
          <p:nvPr>
            <p:ph type="title"/>
          </p:nvPr>
        </p:nvSpPr>
        <p:spPr bwMode="auto">
          <a:xfrm>
            <a:off x="438150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/>
              <a:t>Title Goes Here</a:t>
            </a:r>
          </a:p>
        </p:txBody>
      </p:sp>
      <p:sp>
        <p:nvSpPr>
          <p:cNvPr id="12" name="Rectangle 7"/>
          <p:cNvSpPr>
            <a:spLocks noChangeArrowheads="1"/>
          </p:cNvSpPr>
          <p:nvPr/>
        </p:nvSpPr>
        <p:spPr bwMode="ltGray">
          <a:xfrm>
            <a:off x="8515707" y="4742907"/>
            <a:ext cx="218414" cy="15451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1586" tIns="30792" rIns="61586" bIns="30792" anchor="b">
            <a:spAutoFit/>
          </a:bodyPr>
          <a:lstStyle/>
          <a:p>
            <a:pPr algn="r" defTabSz="610744" fontAlgn="auto">
              <a:spcBef>
                <a:spcPts val="0"/>
              </a:spcBef>
              <a:spcAft>
                <a:spcPts val="0"/>
              </a:spcAft>
              <a:defRPr/>
            </a:pPr>
            <a:fld id="{6A1E46DC-7EF6-4EA2-B285-14272867D133}" type="slidenum">
              <a:rPr lang="en-US" sz="600">
                <a:solidFill>
                  <a:schemeClr val="accent3">
                    <a:lumMod val="85000"/>
                  </a:schemeClr>
                </a:solidFill>
                <a:latin typeface="+mn-lt"/>
                <a:ea typeface="+mn-ea"/>
                <a:cs typeface="CiscoSans Thin"/>
              </a:rPr>
              <a:pPr algn="r" defTabSz="610744" fontAlgn="auto">
                <a:spcBef>
                  <a:spcPts val="0"/>
                </a:spcBef>
                <a:spcAft>
                  <a:spcPts val="0"/>
                </a:spcAft>
                <a:defRPr/>
              </a:pPr>
              <a:t>‹Nº›</a:t>
            </a:fld>
            <a:endParaRPr lang="es-ES" sz="600" dirty="0">
              <a:solidFill>
                <a:schemeClr val="accent3">
                  <a:lumMod val="85000"/>
                </a:schemeClr>
              </a:solidFill>
              <a:latin typeface="+mn-lt"/>
              <a:ea typeface="+mn-ea"/>
              <a:cs typeface="CiscoSans Thin"/>
            </a:endParaRPr>
          </a:p>
        </p:txBody>
      </p:sp>
      <p:sp>
        <p:nvSpPr>
          <p:cNvPr id="13" name="Rectangle 4"/>
          <p:cNvSpPr>
            <a:spLocks noChangeArrowheads="1"/>
          </p:cNvSpPr>
          <p:nvPr/>
        </p:nvSpPr>
        <p:spPr bwMode="ltGray">
          <a:xfrm>
            <a:off x="4824000" y="4741653"/>
            <a:ext cx="3600000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61586" tIns="30792" rIns="61586" bIns="30792" anchor="b">
            <a:spAutoFit/>
          </a:bodyPr>
          <a:lstStyle/>
          <a:p>
            <a:pPr algn="r" defTabSz="61074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600" dirty="0">
                <a:solidFill>
                  <a:schemeClr val="accent3">
                    <a:lumMod val="85000"/>
                  </a:schemeClr>
                </a:solidFill>
                <a:latin typeface="+mn-lt"/>
              </a:rPr>
              <a:t>© 2016 Cisco y/o sus filiales. Todos los derechos reservados. Información confidencial de Cisco.</a:t>
            </a:r>
          </a:p>
        </p:txBody>
      </p:sp>
      <p:grpSp>
        <p:nvGrpSpPr>
          <p:cNvPr id="6" name="Group 4"/>
          <p:cNvGrpSpPr>
            <a:grpSpLocks noChangeAspect="1"/>
          </p:cNvGrpSpPr>
          <p:nvPr userDrawn="1"/>
        </p:nvGrpSpPr>
        <p:grpSpPr bwMode="auto">
          <a:xfrm>
            <a:off x="508039" y="4715197"/>
            <a:ext cx="340257" cy="180974"/>
            <a:chOff x="310" y="249"/>
            <a:chExt cx="502" cy="267"/>
          </a:xfrm>
          <a:solidFill>
            <a:schemeClr val="accent5"/>
          </a:solidFill>
        </p:grpSpPr>
        <p:sp>
          <p:nvSpPr>
            <p:cNvPr id="7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62" r:id="rId1"/>
    <p:sldLayoutId id="2147484013" r:id="rId2"/>
    <p:sldLayoutId id="2147484014" r:id="rId3"/>
    <p:sldLayoutId id="2147483965" r:id="rId4"/>
    <p:sldLayoutId id="2147483967" r:id="rId5"/>
    <p:sldLayoutId id="2147483995" r:id="rId6"/>
    <p:sldLayoutId id="2147484007" r:id="rId7"/>
    <p:sldLayoutId id="2147484010" r:id="rId8"/>
    <p:sldLayoutId id="2147484011" r:id="rId9"/>
    <p:sldLayoutId id="2147484015" r:id="rId10"/>
    <p:sldLayoutId id="2147483998" r:id="rId11"/>
    <p:sldLayoutId id="2147484027" r:id="rId12"/>
    <p:sldLayoutId id="2147484029" r:id="rId13"/>
    <p:sldLayoutId id="2147484031" r:id="rId14"/>
  </p:sldLayoutIdLst>
  <p:transition spd="slow">
    <p:wipe/>
  </p:transition>
  <p:txStyles>
    <p:titleStyle>
      <a:lvl1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lang="en-US" sz="3200" kern="1200" dirty="0">
          <a:solidFill>
            <a:schemeClr val="accent4"/>
          </a:solidFill>
          <a:latin typeface="+mj-lt"/>
          <a:ea typeface="ＭＳ Ｐゴシック" charset="0"/>
          <a:cs typeface="CiscoSans"/>
        </a:defRPr>
      </a:lvl1pPr>
      <a:lvl2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  <a:cs typeface="CiscoSans" pitchFamily="34" charset="0"/>
        </a:defRPr>
      </a:lvl2pPr>
      <a:lvl3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  <a:cs typeface="CiscoSans" pitchFamily="34" charset="0"/>
        </a:defRPr>
      </a:lvl3pPr>
      <a:lvl4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  <a:cs typeface="CiscoSans" pitchFamily="34" charset="0"/>
        </a:defRPr>
      </a:lvl4pPr>
      <a:lvl5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  <a:cs typeface="CiscoSans" pitchFamily="34" charset="0"/>
        </a:defRPr>
      </a:lvl5pPr>
      <a:lvl6pPr marL="4572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6pPr>
      <a:lvl7pPr marL="9144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7pPr>
      <a:lvl8pPr marL="13716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8pPr>
      <a:lvl9pPr marL="18288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9pPr>
    </p:titleStyle>
    <p:bodyStyle>
      <a:lvl1pPr marL="169863" indent="-169863" algn="l" defTabSz="684213" rtl="0" eaLnBrk="1" fontAlgn="base" hangingPunct="1">
        <a:lnSpc>
          <a:spcPct val="95000"/>
        </a:lnSpc>
        <a:spcBef>
          <a:spcPts val="1075"/>
        </a:spcBef>
        <a:spcAft>
          <a:spcPct val="0"/>
        </a:spcAft>
        <a:buClr>
          <a:schemeClr val="tx2"/>
        </a:buClr>
        <a:buSzPct val="90000"/>
        <a:buFont typeface="Arial" charset="0"/>
        <a:buChar char="•"/>
        <a:defRPr lang="en-US" sz="15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1pPr>
      <a:lvl2pPr marL="358775" indent="-215900" algn="l" defTabSz="684213" rtl="0" eaLnBrk="1" fontAlgn="base" hangingPunct="1">
        <a:lnSpc>
          <a:spcPct val="95000"/>
        </a:lnSpc>
        <a:spcBef>
          <a:spcPts val="600"/>
        </a:spcBef>
        <a:spcAft>
          <a:spcPct val="0"/>
        </a:spcAft>
        <a:buClr>
          <a:schemeClr val="tx2"/>
        </a:buClr>
        <a:buFont typeface="Arial" charset="0"/>
        <a:buChar char="•"/>
        <a:defRPr lang="en-US" sz="14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2pPr>
      <a:lvl3pPr marL="431800" indent="-169863" algn="l" defTabSz="684213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2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3pPr>
      <a:lvl4pPr marL="503238" indent="-169863" algn="l" defTabSz="684213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1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4pPr>
      <a:lvl5pPr marL="574675" indent="-169863" algn="l" defTabSz="684213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1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5pPr>
      <a:lvl6pPr marL="863856" indent="-171445" algn="l" defTabSz="685777" rtl="0" eaLnBrk="1" latinLnBrk="0" hangingPunct="1">
        <a:spcBef>
          <a:spcPts val="600"/>
        </a:spcBef>
        <a:buFont typeface="Arial" pitchFamily="34" charset="0"/>
        <a:buChar char="•"/>
        <a:defRPr sz="9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935844" indent="-171422" algn="l" defTabSz="685777" rtl="0" eaLnBrk="1" latinLnBrk="0" hangingPunct="1">
        <a:spcBef>
          <a:spcPts val="600"/>
        </a:spcBef>
        <a:buFont typeface="Arial" pitchFamily="34" charset="0"/>
        <a:buChar char="•"/>
        <a:defRPr sz="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400220" indent="0" algn="l" defTabSz="685777" rtl="0" eaLnBrk="1" latinLnBrk="0" hangingPunct="1">
        <a:spcBef>
          <a:spcPct val="20000"/>
        </a:spcBef>
        <a:buFont typeface="Arial" pitchFamily="34" charset="0"/>
        <a:buNone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53" indent="-171445" algn="l" defTabSz="68577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86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777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65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55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41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32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20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10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33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425765" y="2233947"/>
            <a:ext cx="6784239" cy="711533"/>
          </a:xfrm>
        </p:spPr>
        <p:txBody>
          <a:bodyPr/>
          <a:lstStyle/>
          <a:p>
            <a:r>
              <a:rPr lang="es-ES" dirty="0"/>
              <a:t>Protocolos y comunicación de red</a:t>
            </a:r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469497" y="3809526"/>
            <a:ext cx="2368954" cy="902174"/>
          </a:xfrm>
        </p:spPr>
        <p:txBody>
          <a:bodyPr/>
          <a:lstStyle/>
          <a:p>
            <a:endParaRPr lang="es-ES" dirty="0"/>
          </a:p>
          <a:p>
            <a:endParaRPr lang="es-E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33F3191-845F-4139-8037-F6D97ED796C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0305" y="4050796"/>
            <a:ext cx="5925246" cy="299001"/>
          </a:xfrm>
        </p:spPr>
        <p:txBody>
          <a:bodyPr/>
          <a:lstStyle/>
          <a:p>
            <a:r>
              <a:rPr lang="es-ES" sz="1200" b="1" dirty="0"/>
              <a:t>Universidad Católica Boliviana – Cochabamba</a:t>
            </a:r>
          </a:p>
          <a:p>
            <a:r>
              <a:rPr lang="es-ES" sz="1200" b="1" dirty="0"/>
              <a:t>SIS 233 REDES DE COMPUTADORAS II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650477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6425" y="915409"/>
            <a:ext cx="8395802" cy="2062460"/>
          </a:xfrm>
        </p:spPr>
        <p:txBody>
          <a:bodyPr/>
          <a:lstStyle/>
          <a:p>
            <a:r>
              <a:rPr lang="es-ES" sz="4000" dirty="0"/>
              <a:t>Protocolos y estándares de red</a:t>
            </a:r>
          </a:p>
        </p:txBody>
      </p:sp>
    </p:spTree>
    <p:extLst>
      <p:ext uri="{BB962C8B-B14F-4D97-AF65-F5344CB8AC3E}">
        <p14:creationId xmlns:p14="http://schemas.microsoft.com/office/powerpoint/2010/main" val="3551905410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144065" y="798944"/>
            <a:ext cx="3845005" cy="3016210"/>
          </a:xfrm>
        </p:spPr>
        <p:txBody>
          <a:bodyPr>
            <a:noAutofit/>
          </a:bodyPr>
          <a:lstStyle/>
          <a:p>
            <a:r>
              <a:rPr lang="es-ES" sz="1800" dirty="0"/>
              <a:t>Los hosts y los dispositivos de red implementan las suites de protocolos en software, hardware o ambos. </a:t>
            </a:r>
          </a:p>
          <a:p>
            <a:r>
              <a:rPr lang="es-ES" sz="1800" dirty="0"/>
              <a:t>Los protocolos se muestran en capas, donde cada servicio de nivel superior depende de la funcionalidad definida por los protocolos que se muestran en los niveles inferiores.</a:t>
            </a:r>
            <a:endParaRPr lang="es-ES" sz="2000" dirty="0"/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sz="1600" dirty="0"/>
              <a:t>Protocolos</a:t>
            </a:r>
            <a:br>
              <a:rPr sz="1600" dirty="0"/>
            </a:br>
            <a:r>
              <a:rPr lang="es-ES" dirty="0"/>
              <a:t>Reglas que rigen las comunicaciones</a:t>
            </a:r>
            <a:endParaRPr lang="es-ES" altLang="en-US" dirty="0"/>
          </a:p>
        </p:txBody>
      </p:sp>
      <p:pic>
        <p:nvPicPr>
          <p:cNvPr id="3" name="Picture 2" descr="Introduction to Networks - Mozilla Firefox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9507" y="1252280"/>
            <a:ext cx="4993576" cy="2761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200024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144065" y="798944"/>
            <a:ext cx="3958598" cy="3016210"/>
          </a:xfrm>
        </p:spPr>
        <p:txBody>
          <a:bodyPr>
            <a:spAutoFit/>
          </a:bodyPr>
          <a:lstStyle/>
          <a:p>
            <a:r>
              <a:rPr lang="es-ES" sz="1800" dirty="0"/>
              <a:t>Los protocolos de red definen un formato y un conjunto de reglas comunes para intercambiar mensajes entre dispositivos.</a:t>
            </a:r>
          </a:p>
          <a:p>
            <a:r>
              <a:rPr lang="es-ES" sz="1800" dirty="0"/>
              <a:t>Algunos de los protocolos de red más comunes son Hypertext Transfer Protocol (HTTP), el protocolo de control de transmisión (TCP) y el protocolo de Internet (IP).</a:t>
            </a:r>
            <a:endParaRPr lang="es-ES" sz="2000" dirty="0"/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sz="1600" dirty="0"/>
              <a:t>Protocolos</a:t>
            </a:r>
            <a:br>
              <a:rPr sz="1600" dirty="0"/>
            </a:br>
            <a:r>
              <a:rPr lang="es-ES" dirty="0"/>
              <a:t>Protocolos de red</a:t>
            </a:r>
            <a:endParaRPr lang="es-ES" altLang="en-US" dirty="0"/>
          </a:p>
        </p:txBody>
      </p:sp>
      <p:pic>
        <p:nvPicPr>
          <p:cNvPr id="4" name="Picture 3" descr="Introduction to Networks - Mozilla Firefox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7397" y="1052360"/>
            <a:ext cx="4733841" cy="3001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605493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144064" y="798945"/>
            <a:ext cx="4770836" cy="3732596"/>
          </a:xfrm>
        </p:spPr>
        <p:txBody>
          <a:bodyPr/>
          <a:lstStyle/>
          <a:p>
            <a:r>
              <a:rPr lang="es-ES" sz="1800" dirty="0"/>
              <a:t>La comunicación entre un servidor web y un cliente web es un ejemplo de interacción entre varios protocolos:</a:t>
            </a:r>
          </a:p>
          <a:p>
            <a:pPr lvl="1"/>
            <a:r>
              <a:rPr lang="es-ES" sz="1500" b="1" dirty="0"/>
              <a:t>HTTP</a:t>
            </a:r>
            <a:r>
              <a:rPr lang="es-ES" sz="1500" dirty="0"/>
              <a:t>:</a:t>
            </a:r>
            <a:r>
              <a:rPr lang="es-ES" dirty="0"/>
              <a:t> protocolo de aplicación que rige la forma en que interactúan un servidor web y un cliente web.</a:t>
            </a:r>
          </a:p>
          <a:p>
            <a:pPr lvl="1"/>
            <a:r>
              <a:rPr lang="es-ES" sz="1500" b="1" dirty="0"/>
              <a:t>TCP</a:t>
            </a:r>
            <a:r>
              <a:rPr lang="es-ES" sz="1500" dirty="0"/>
              <a:t>:</a:t>
            </a:r>
            <a:r>
              <a:rPr lang="es-ES" dirty="0"/>
              <a:t> protocolo de transporte que administra las conversaciones individuales.</a:t>
            </a:r>
            <a:r>
              <a:rPr lang="es-ES" sz="1500" dirty="0"/>
              <a:t> </a:t>
            </a:r>
          </a:p>
          <a:p>
            <a:pPr lvl="1"/>
            <a:r>
              <a:rPr lang="es-ES" sz="1500" b="1" dirty="0"/>
              <a:t>IP</a:t>
            </a:r>
            <a:r>
              <a:rPr lang="es-ES" sz="1500" dirty="0"/>
              <a:t>: encapsula los segmentos TCP en paquetes, asigna direcciones y entrega al host de destino.</a:t>
            </a:r>
          </a:p>
          <a:p>
            <a:pPr lvl="1"/>
            <a:r>
              <a:rPr lang="es-ES" sz="1500" b="1" dirty="0"/>
              <a:t>Ethernet</a:t>
            </a:r>
            <a:r>
              <a:rPr lang="es-ES" sz="1500" dirty="0"/>
              <a:t>: permite la comunicación a través de un enlace de datos y la transmisión física de datos en los medios de red.</a:t>
            </a:r>
            <a:endParaRPr lang="es-ES" sz="2000" dirty="0"/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 sz="1600" dirty="0"/>
              <a:t>Protocolos</a:t>
            </a:r>
            <a:br>
              <a:rPr dirty="0"/>
            </a:br>
            <a:r>
              <a:rPr lang="es-ES" dirty="0"/>
              <a:t>Interacción de protocolos</a:t>
            </a:r>
            <a:endParaRPr lang="es-ES" altLang="en-US" dirty="0"/>
          </a:p>
        </p:txBody>
      </p:sp>
      <p:pic>
        <p:nvPicPr>
          <p:cNvPr id="3" name="Picture 2" descr="Introduction to Networks - Mozilla Firefox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5605" y="1041705"/>
            <a:ext cx="4109736" cy="2575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878976"/>
      </p:ext>
    </p:extLst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144064" y="798945"/>
            <a:ext cx="4800170" cy="3554819"/>
          </a:xfrm>
        </p:spPr>
        <p:txBody>
          <a:bodyPr>
            <a:spAutoFit/>
          </a:bodyPr>
          <a:lstStyle/>
          <a:p>
            <a:r>
              <a:rPr lang="es-ES" sz="1800" dirty="0"/>
              <a:t>Una suite de protocolos es un grupo de protocolos que trabajan en forma conjunta para proporcionar servicios integrales de comunicación de red.</a:t>
            </a:r>
          </a:p>
          <a:p>
            <a:pPr lvl="1"/>
            <a:r>
              <a:rPr lang="es-ES" sz="1600" dirty="0"/>
              <a:t>Pueden estar especificadas por una organización de estándares o pueden ser desarrolladas por un proveedor.</a:t>
            </a:r>
          </a:p>
          <a:p>
            <a:r>
              <a:rPr lang="es-ES" sz="1800" dirty="0"/>
              <a:t>La suite de protocolos TCP/IP es un estándar abierto: estos protocolos están disponibles sin cargo, y cualquier proveedor puede implementarlos en su hardware o software.</a:t>
            </a:r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sz="1600" dirty="0"/>
              <a:t>Suites de protocolos</a:t>
            </a:r>
            <a:br>
              <a:rPr sz="1600" dirty="0"/>
            </a:br>
            <a:r>
              <a:rPr lang="es-ES" dirty="0"/>
              <a:t>Suites de protocolos y estándares de la industria</a:t>
            </a:r>
            <a:endParaRPr lang="es-ES" altLang="en-US" dirty="0"/>
          </a:p>
        </p:txBody>
      </p:sp>
      <p:sp>
        <p:nvSpPr>
          <p:cNvPr id="2" name="Rectangle 1"/>
          <p:cNvSpPr/>
          <p:nvPr/>
        </p:nvSpPr>
        <p:spPr>
          <a:xfrm>
            <a:off x="4428393" y="171048"/>
            <a:ext cx="4572000" cy="246221"/>
          </a:xfrm>
          <a:prstGeom prst="rect">
            <a:avLst/>
          </a:prstGeom>
          <a:solidFill>
            <a:schemeClr val="accent2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pPr marL="115888" indent="-115888">
              <a:buFont typeface="Arial" panose="020B0604020202020204" pitchFamily="34" charset="0"/>
              <a:buChar char="•"/>
            </a:pPr>
            <a:r>
              <a:rPr lang="es-ES" sz="900" dirty="0"/>
              <a:t>Este curso solo abarcará los protocolos que forman la suite de protocolos TCP/IP.</a:t>
            </a:r>
            <a:endParaRPr lang="es-ES" altLang="en-US" sz="900" dirty="0"/>
          </a:p>
        </p:txBody>
      </p:sp>
      <p:pic>
        <p:nvPicPr>
          <p:cNvPr id="4" name="Picture 3" descr="Introduction to Networks - Mozilla Firefox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2478" y="928599"/>
            <a:ext cx="3848776" cy="2356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905137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144064" y="798945"/>
            <a:ext cx="4800170" cy="2669962"/>
          </a:xfrm>
        </p:spPr>
        <p:txBody>
          <a:bodyPr>
            <a:spAutoFit/>
          </a:bodyPr>
          <a:lstStyle/>
          <a:p>
            <a:r>
              <a:rPr lang="es-ES" sz="2000" dirty="0"/>
              <a:t>La Red de la Agencia de Proyectos de Investigación Avanzada (ARPANET) fue el precursor de la Internet actual.</a:t>
            </a:r>
          </a:p>
          <a:p>
            <a:pPr lvl="1"/>
            <a:r>
              <a:rPr lang="es-ES" sz="2000" dirty="0"/>
              <a:t>ARPANET fue fundada por el Departamento de Defensa de los Estados Unidos para que se utilice en universidades y en laboratorios de investigación.</a:t>
            </a:r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 sz="1600" dirty="0"/>
              <a:t>Suites de protocolos</a:t>
            </a:r>
            <a:br/>
            <a:r>
              <a:rPr lang="es-ES"/>
              <a:t>Desarrollo de TCP/IP</a:t>
            </a:r>
            <a:endParaRPr lang="es-ES" altLang="en-US" dirty="0"/>
          </a:p>
        </p:txBody>
      </p:sp>
      <p:pic>
        <p:nvPicPr>
          <p:cNvPr id="3" name="Picture 2" descr="Introduction to Networks - Mozilla Firefox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6890" y="928599"/>
            <a:ext cx="3901691" cy="2987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402958"/>
      </p:ext>
    </p:extLst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Introduction to Networks - Mozilla Firefox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65892" y="798944"/>
            <a:ext cx="6467404" cy="3885315"/>
          </a:xfrm>
        </p:spPr>
      </p:pic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 sz="1600" dirty="0"/>
              <a:t>Suites de protocolos</a:t>
            </a:r>
            <a:br/>
            <a:r>
              <a:rPr lang="es-ES"/>
              <a:t>Suite de protocolo TCP/IP</a:t>
            </a:r>
            <a:endParaRPr lang="es-ES" altLang="en-US" dirty="0"/>
          </a:p>
        </p:txBody>
      </p:sp>
    </p:spTree>
    <p:extLst>
      <p:ext uri="{BB962C8B-B14F-4D97-AF65-F5344CB8AC3E}">
        <p14:creationId xmlns:p14="http://schemas.microsoft.com/office/powerpoint/2010/main" val="1909869489"/>
      </p:ext>
    </p:extLst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63062" y="798945"/>
            <a:ext cx="4666593" cy="3331681"/>
          </a:xfrm>
        </p:spPr>
        <p:txBody>
          <a:bodyPr>
            <a:spAutoFit/>
          </a:bodyPr>
          <a:lstStyle/>
          <a:p>
            <a:r>
              <a:rPr lang="es-ES" sz="1600" dirty="0"/>
              <a:t>Cuando envía datos desde un servidor web a un cliente, el procedimiento de encapsulamiento sería el siguiente:</a:t>
            </a:r>
          </a:p>
          <a:p>
            <a:pPr lvl="1"/>
            <a:r>
              <a:rPr lang="es-ES" dirty="0"/>
              <a:t>El servidor web prepara la página de lenguaje de marcado de hipertexto (HTML). El protocolo de capa de aplicación HTTP envía los datos a la capa de transporte.</a:t>
            </a:r>
          </a:p>
          <a:p>
            <a:pPr lvl="1"/>
            <a:r>
              <a:rPr lang="es-ES" dirty="0"/>
              <a:t>La capa de transporte divide los datos en segmentos e identifica cada uno.</a:t>
            </a:r>
          </a:p>
          <a:p>
            <a:pPr lvl="1"/>
            <a:r>
              <a:rPr lang="es-ES" dirty="0"/>
              <a:t>A continuación, se añaden las direcciones IP de origen y de destino, y así se crea un paquete IP.</a:t>
            </a:r>
          </a:p>
          <a:p>
            <a:pPr lvl="1"/>
            <a:r>
              <a:rPr lang="es-ES" dirty="0"/>
              <a:t>La información de Ethernet se agrega para crear la trama de Ethernet o el marco de enlace de datos.</a:t>
            </a:r>
            <a:endParaRPr lang="es-ES" sz="1800" dirty="0"/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 sz="1600" dirty="0"/>
              <a:t>Suites de protocolos</a:t>
            </a:r>
            <a:br/>
            <a:r>
              <a:rPr lang="es-ES"/>
              <a:t>Proceso de comunicación TCP/IP</a:t>
            </a:r>
            <a:endParaRPr lang="es-ES" altLang="en-US" dirty="0"/>
          </a:p>
        </p:txBody>
      </p:sp>
      <p:pic>
        <p:nvPicPr>
          <p:cNvPr id="6" name="Content Placeholder 4" descr="Introduction to Networks - Mozilla Firefox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77225" y="798996"/>
            <a:ext cx="4215922" cy="24369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 txBox="1">
            <a:spLocks noChangeArrowheads="1"/>
          </p:cNvSpPr>
          <p:nvPr/>
        </p:nvSpPr>
        <p:spPr bwMode="auto">
          <a:xfrm>
            <a:off x="4563907" y="3421184"/>
            <a:ext cx="4329240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182880" bIns="45720" numCol="1" anchor="t" anchorCtr="0" compatLnSpc="1">
            <a:prstTxWarp prst="textNoShape">
              <a:avLst/>
            </a:prstTxWarp>
            <a:spAutoFit/>
          </a:bodyPr>
          <a:lstStyle>
            <a:lvl1pPr marL="169863" indent="-169863" algn="l" defTabSz="684213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§"/>
              <a:defRPr lang="en-US" sz="15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1pPr>
            <a:lvl2pPr marL="358775" indent="-215900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charset="0"/>
              <a:buChar char="•"/>
              <a:defRPr lang="en-US" sz="14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2pPr>
            <a:lvl3pPr marL="431800" indent="-169863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lang="en-US" sz="12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3pPr>
            <a:lvl4pPr marL="503238" indent="-169863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lang="en-US" sz="11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4pPr>
            <a:lvl5pPr marL="574675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5pPr>
            <a:lvl6pPr marL="863856" indent="-171445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5844" indent="-171422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20" indent="0" algn="l" defTabSz="685777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53" indent="-171445" algn="l" defTabSz="6857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s-ES" dirty="0"/>
              <a:t>Esta trama se envía al router más cercano a lo largo de la ruta hacia el cliente web. Cada router agrega información de enlace de datos nueva antes de reenviar el paquete.</a:t>
            </a:r>
            <a:endParaRPr lang="es-ES" sz="1800" dirty="0"/>
          </a:p>
        </p:txBody>
      </p:sp>
    </p:spTree>
    <p:extLst>
      <p:ext uri="{BB962C8B-B14F-4D97-AF65-F5344CB8AC3E}">
        <p14:creationId xmlns:p14="http://schemas.microsoft.com/office/powerpoint/2010/main" val="3625621167"/>
      </p:ext>
    </p:extLst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144064" y="798945"/>
            <a:ext cx="4656536" cy="3793346"/>
          </a:xfrm>
        </p:spPr>
        <p:txBody>
          <a:bodyPr wrap="square">
            <a:spAutoFit/>
          </a:bodyPr>
          <a:lstStyle/>
          <a:p>
            <a:r>
              <a:rPr lang="es-ES" sz="1800" dirty="0"/>
              <a:t>Cuando recibe los marcos de enlace de datos del servidor web, el cliente procesa y elimina el encabezado de cada protocolo en el orden inverso al que se añadió:</a:t>
            </a:r>
          </a:p>
          <a:p>
            <a:pPr lvl="1"/>
            <a:r>
              <a:rPr lang="es-ES" sz="1600" dirty="0"/>
              <a:t>primero se elimina el encabezado de Ethernet;</a:t>
            </a:r>
          </a:p>
          <a:p>
            <a:pPr lvl="1"/>
            <a:r>
              <a:rPr lang="es-ES" sz="1600" dirty="0"/>
              <a:t>luego el encabezado de IP; </a:t>
            </a:r>
          </a:p>
          <a:p>
            <a:pPr lvl="1"/>
            <a:r>
              <a:rPr lang="es-ES" sz="1600" dirty="0"/>
              <a:t>a continuación, el encabezado de la capa de transporte; </a:t>
            </a:r>
          </a:p>
          <a:p>
            <a:pPr lvl="1"/>
            <a:r>
              <a:rPr lang="es-ES" sz="1600" dirty="0"/>
              <a:t>finalmente, la información HTTP es procesada y enviada al navegador web del cliente.</a:t>
            </a:r>
            <a:endParaRPr lang="es-ES" sz="2000" dirty="0"/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 sz="1600" dirty="0"/>
              <a:t>Suites</a:t>
            </a:r>
            <a:r>
              <a:rPr lang="es-ES" sz="1600" dirty="0"/>
              <a:t> de protocolos</a:t>
            </a:r>
            <a:br>
              <a:rPr dirty="0"/>
            </a:br>
            <a:r>
              <a:rPr lang="es-ES" dirty="0"/>
              <a:t>Proceso de comunicación TCP/IP (continuación)</a:t>
            </a:r>
            <a:endParaRPr lang="es-ES" altLang="en-US" dirty="0"/>
          </a:p>
        </p:txBody>
      </p:sp>
      <p:pic>
        <p:nvPicPr>
          <p:cNvPr id="2" name="Picture 1" descr="Introduction to Networks - Mozilla Firefox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818" y="873940"/>
            <a:ext cx="4191834" cy="2476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560123"/>
      </p:ext>
    </p:extLst>
  </p:cSld>
  <p:clrMapOvr>
    <a:masterClrMapping/>
  </p:clrMapOvr>
  <p:transition spd="slow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144064" y="798945"/>
            <a:ext cx="4416506" cy="3016210"/>
          </a:xfrm>
        </p:spPr>
        <p:txBody>
          <a:bodyPr wrap="square">
            <a:spAutoFit/>
          </a:bodyPr>
          <a:lstStyle/>
          <a:p>
            <a:r>
              <a:rPr lang="es-ES" sz="1800" dirty="0"/>
              <a:t>Los estándares abiertos fomentan la interoperabilidad, la competencia y la innovación.</a:t>
            </a:r>
          </a:p>
          <a:p>
            <a:r>
              <a:rPr lang="es-ES" sz="1800" dirty="0"/>
              <a:t>Las organizaciones de estandarización generalmente son organizaciones sin fines de lucro y neutrales en lo que respecta a proveedores, que se establecen para desarrollar y promover el concepto de estándares abiertos.</a:t>
            </a:r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sz="1600" dirty="0"/>
              <a:t>Organizaciones de estándares</a:t>
            </a:r>
            <a:br>
              <a:rPr sz="1600" dirty="0"/>
            </a:br>
            <a:r>
              <a:rPr lang="es-ES" dirty="0"/>
              <a:t>Estándares abiertos</a:t>
            </a:r>
            <a:endParaRPr lang="es-ES" altLang="en-US" dirty="0"/>
          </a:p>
        </p:txBody>
      </p:sp>
      <p:pic>
        <p:nvPicPr>
          <p:cNvPr id="4" name="Picture 3" descr="Introduction to Networks - Mozilla Firefox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10" t="17091" r="35044" b="3675"/>
          <a:stretch/>
        </p:blipFill>
        <p:spPr>
          <a:xfrm>
            <a:off x="4562559" y="798943"/>
            <a:ext cx="4414388" cy="2993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608598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6424" y="915409"/>
            <a:ext cx="8533265" cy="1802391"/>
          </a:xfrm>
        </p:spPr>
        <p:txBody>
          <a:bodyPr/>
          <a:lstStyle/>
          <a:p>
            <a:r>
              <a:rPr lang="es-ES" dirty="0"/>
              <a:t>Reglas de la comunicación</a:t>
            </a:r>
          </a:p>
        </p:txBody>
      </p:sp>
    </p:spTree>
    <p:extLst>
      <p:ext uri="{BB962C8B-B14F-4D97-AF65-F5344CB8AC3E}">
        <p14:creationId xmlns:p14="http://schemas.microsoft.com/office/powerpoint/2010/main" val="673099643"/>
      </p:ext>
    </p:extLst>
  </p:cSld>
  <p:clrMapOvr>
    <a:masterClrMapping/>
  </p:clrMapOvr>
  <p:transition spd="slow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144065" y="798944"/>
            <a:ext cx="4233626" cy="3354765"/>
          </a:xfrm>
        </p:spPr>
        <p:txBody>
          <a:bodyPr>
            <a:spAutoFit/>
          </a:bodyPr>
          <a:lstStyle/>
          <a:p>
            <a:r>
              <a:rPr lang="es-ES" sz="1400" b="1" dirty="0"/>
              <a:t>Sociedad de Internet (ISOC):</a:t>
            </a:r>
            <a:r>
              <a:rPr lang="es-ES" sz="1400" dirty="0"/>
              <a:t> promueve el desarrollo y la evolución abiertos del uso de Internet en todo el mundo.</a:t>
            </a:r>
          </a:p>
          <a:p>
            <a:r>
              <a:rPr lang="es-ES" sz="1400" b="1" dirty="0"/>
              <a:t>Consejo de Arquitectura de Internet (IAB):</a:t>
            </a:r>
            <a:r>
              <a:rPr lang="es-ES" sz="1400" dirty="0"/>
              <a:t> administra y desarrolla los estándares de Internet.</a:t>
            </a:r>
          </a:p>
          <a:p>
            <a:r>
              <a:rPr lang="es-ES" sz="1400" b="1" dirty="0"/>
              <a:t>Grupo de trabajo de ingeniería de Internet (IEFT): </a:t>
            </a:r>
            <a:r>
              <a:rPr lang="es-ES" sz="1400" dirty="0"/>
              <a:t>desarrolla, actualiza y mantiene las tecnologías de Internet y de TCP/IP.</a:t>
            </a:r>
          </a:p>
          <a:p>
            <a:r>
              <a:rPr lang="es-ES" sz="1400" b="1" dirty="0"/>
              <a:t>Grupo de trabajo de investigación de Internet (IRTF): </a:t>
            </a:r>
            <a:r>
              <a:rPr lang="es-ES" sz="1400" dirty="0"/>
              <a:t>está enfocado en la investigación a largo plazo en relación con los protocolos de Internet y TCP/IP.</a:t>
            </a:r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sz="1600" dirty="0"/>
              <a:t>Organizaciones de estándares</a:t>
            </a:r>
            <a:br>
              <a:rPr sz="1600" dirty="0"/>
            </a:br>
            <a:r>
              <a:rPr lang="es-ES" dirty="0"/>
              <a:t>Estándares de Internet</a:t>
            </a:r>
          </a:p>
        </p:txBody>
      </p:sp>
      <p:sp>
        <p:nvSpPr>
          <p:cNvPr id="6" name="Rectangle 6"/>
          <p:cNvSpPr txBox="1">
            <a:spLocks noChangeArrowheads="1"/>
          </p:cNvSpPr>
          <p:nvPr/>
        </p:nvSpPr>
        <p:spPr bwMode="auto">
          <a:xfrm>
            <a:off x="4455924" y="798944"/>
            <a:ext cx="4546689" cy="19697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182880" bIns="45720" numCol="1" anchor="t" anchorCtr="0" compatLnSpc="1">
            <a:prstTxWarp prst="textNoShape">
              <a:avLst/>
            </a:prstTxWarp>
            <a:spAutoFit/>
          </a:bodyPr>
          <a:lstStyle>
            <a:lvl1pPr marL="169863" indent="-169863" algn="l" defTabSz="684213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§"/>
              <a:defRPr lang="en-US" sz="15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1pPr>
            <a:lvl2pPr marL="358775" indent="-215900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charset="0"/>
              <a:buChar char="•"/>
              <a:defRPr lang="en-US" sz="14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2pPr>
            <a:lvl3pPr marL="431800" indent="-169863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lang="en-US" sz="12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3pPr>
            <a:lvl4pPr marL="503238" indent="-169863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lang="en-US" sz="11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4pPr>
            <a:lvl5pPr marL="574675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5pPr>
            <a:lvl6pPr marL="863856" indent="-171445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5844" indent="-171422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20" indent="0" algn="l" defTabSz="685777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53" indent="-171445" algn="l" defTabSz="6857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400" b="1" dirty="0"/>
              <a:t>Corporación de Internet para la Asignación de Nombres y Números (ICANN):</a:t>
            </a:r>
            <a:r>
              <a:rPr lang="es-ES" sz="1400" dirty="0"/>
              <a:t> coordina la asignación de direcciones IP y la gestión de nombres de dominio.</a:t>
            </a:r>
          </a:p>
          <a:p>
            <a:r>
              <a:rPr lang="es-ES" sz="1400" b="1" dirty="0"/>
              <a:t>Autoridad de Números Asignados de Internet (IANA): </a:t>
            </a:r>
            <a:r>
              <a:rPr lang="es-ES" sz="1400" dirty="0"/>
              <a:t>administra la asignación de direcciones IP, la administración de nombres de dominio y los identificadores de protocolos para ICANN.</a:t>
            </a:r>
            <a:endParaRPr lang="es-ES" sz="1600" dirty="0"/>
          </a:p>
        </p:txBody>
      </p:sp>
      <p:pic>
        <p:nvPicPr>
          <p:cNvPr id="3" name="Picture 2" descr="Introduction to Networks - Mozilla Firefox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3657" y="2984937"/>
            <a:ext cx="3197318" cy="2007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110564"/>
      </p:ext>
    </p:extLst>
  </p:cSld>
  <p:clrMapOvr>
    <a:masterClrMapping/>
  </p:clrMapOvr>
  <p:transition spd="slow"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144064" y="798945"/>
            <a:ext cx="5593796" cy="3732596"/>
          </a:xfrm>
        </p:spPr>
        <p:txBody>
          <a:bodyPr/>
          <a:lstStyle/>
          <a:p>
            <a:r>
              <a:rPr lang="es-ES" sz="1400" b="1" dirty="0"/>
              <a:t>Instituto de Ingenieros Eléctricos y Electrónicos</a:t>
            </a:r>
            <a:r>
              <a:rPr lang="es-ES" sz="1400" dirty="0"/>
              <a:t> (</a:t>
            </a:r>
            <a:r>
              <a:rPr lang="es-ES" sz="1400" b="1" dirty="0"/>
              <a:t>IEEE</a:t>
            </a:r>
            <a:r>
              <a:rPr lang="es-ES" sz="1400" dirty="0"/>
              <a:t>): dedicado a avanzar en innovación tecnológica y a elaborar estándares en una amplia gama de sectores, que incluyen redes.</a:t>
            </a:r>
          </a:p>
          <a:p>
            <a:r>
              <a:rPr lang="es-ES" sz="1400" b="1" dirty="0"/>
              <a:t>Asociación de Industrias Electrónicas (EIA): </a:t>
            </a:r>
            <a:r>
              <a:rPr lang="es-ES" sz="1400" dirty="0"/>
              <a:t>estándares relacionados con el cableado eléctrico, los conectores y los racks de red.</a:t>
            </a:r>
          </a:p>
          <a:p>
            <a:r>
              <a:rPr lang="es-ES" sz="1400" b="1" dirty="0"/>
              <a:t>Asociación de las Industrias de las Telecomunicaciones (TIA):</a:t>
            </a:r>
            <a:r>
              <a:rPr lang="es-ES" sz="1400" dirty="0"/>
              <a:t> estándares para equipos de radio, torres de telefonía móvil, dispositivos de voz sobre IP (VoIP) y comunicaciones satelitales.</a:t>
            </a:r>
          </a:p>
          <a:p>
            <a:r>
              <a:rPr lang="es-ES" sz="1400" b="1" dirty="0"/>
              <a:t>Sector de Normalización de las Telecomunicaciones de la Unión Internacional de Telecomunicaciones (ITU-T</a:t>
            </a:r>
            <a:r>
              <a:rPr lang="es-ES" sz="1400" dirty="0"/>
              <a:t>): estándares para la compresión de videos, televisión de protocolo de Internet (IPTV) y comunicaciones de banda ancha.</a:t>
            </a:r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sz="1600" dirty="0"/>
              <a:t>Organizaciones de estándares</a:t>
            </a:r>
            <a:br>
              <a:rPr sz="1600" dirty="0"/>
            </a:br>
            <a:r>
              <a:rPr lang="es-ES" dirty="0"/>
              <a:t>Organizaciones de estándares de comunicaciones y electrónica</a:t>
            </a:r>
            <a:endParaRPr lang="es-ES" altLang="en-US" dirty="0"/>
          </a:p>
        </p:txBody>
      </p:sp>
      <p:pic>
        <p:nvPicPr>
          <p:cNvPr id="3" name="Picture 2" descr="Introduction to Networks - Mozilla Firefox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7843" y="1346005"/>
            <a:ext cx="3018288" cy="2591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791400"/>
      </p:ext>
    </p:extLst>
  </p:cSld>
  <p:clrMapOvr>
    <a:masterClrMapping/>
  </p:clrMapOvr>
  <p:transition spd="slow">
    <p:wip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144064" y="798944"/>
            <a:ext cx="4187906" cy="3331681"/>
          </a:xfrm>
        </p:spPr>
        <p:txBody>
          <a:bodyPr wrap="square">
            <a:spAutoFit/>
          </a:bodyPr>
          <a:lstStyle/>
          <a:p>
            <a:r>
              <a:rPr lang="es-ES" sz="1600" dirty="0"/>
              <a:t>Entre los beneficios del uso de un modelo en capas, se incluyen los siguientes:</a:t>
            </a:r>
          </a:p>
          <a:p>
            <a:pPr lvl="1"/>
            <a:r>
              <a:rPr lang="es-ES" dirty="0"/>
              <a:t>Ayuda en el diseño de protocolos, ya que los protocolos que operan en cada capa tienen funciones definidas.</a:t>
            </a:r>
          </a:p>
          <a:p>
            <a:pPr lvl="1"/>
            <a:r>
              <a:rPr lang="es-ES" dirty="0"/>
              <a:t>Fomenta la competencia, ya que los productos de distintos proveedores pueden trabajar en conjunto.</a:t>
            </a:r>
          </a:p>
          <a:p>
            <a:pPr lvl="1"/>
            <a:r>
              <a:rPr lang="es-ES" dirty="0"/>
              <a:t>Evita que los cambios de tecnología en una capa afecten las otras capas.</a:t>
            </a:r>
          </a:p>
          <a:p>
            <a:pPr lvl="1"/>
            <a:r>
              <a:rPr lang="es-ES" dirty="0"/>
              <a:t>Proporciona un lenguaje común para describir las funciones y capacidades de red.</a:t>
            </a:r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sz="1600" dirty="0"/>
              <a:t>Modelos de referencia</a:t>
            </a:r>
            <a:br>
              <a:rPr sz="1600" dirty="0"/>
            </a:br>
            <a:r>
              <a:rPr lang="es-ES" dirty="0"/>
              <a:t>Beneficios del uso de un modelo en capas</a:t>
            </a:r>
            <a:endParaRPr lang="es-ES" altLang="en-US" dirty="0"/>
          </a:p>
        </p:txBody>
      </p:sp>
      <p:pic>
        <p:nvPicPr>
          <p:cNvPr id="4" name="Picture 3" descr="Introduction to Networks - Mozilla Firefox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0831" y="798944"/>
            <a:ext cx="4738103" cy="3909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046497"/>
      </p:ext>
    </p:extLst>
  </p:cSld>
  <p:clrMapOvr>
    <a:masterClrMapping/>
  </p:clrMapOvr>
  <p:transition spd="slow">
    <p:wip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2942898" y="798944"/>
            <a:ext cx="6117020" cy="3857139"/>
          </a:xfrm>
        </p:spPr>
        <p:txBody>
          <a:bodyPr/>
          <a:lstStyle/>
          <a:p>
            <a:r>
              <a:rPr lang="es-ES" sz="1400" dirty="0"/>
              <a:t>Aplicación: contiene protocolos utilizados para comunicaciones proceso a proceso.</a:t>
            </a:r>
          </a:p>
          <a:p>
            <a:r>
              <a:rPr lang="es-ES" sz="1400" dirty="0"/>
              <a:t>Presentación: prevé la representación común de los datos.</a:t>
            </a:r>
          </a:p>
          <a:p>
            <a:r>
              <a:rPr lang="es-ES" sz="1400" dirty="0"/>
              <a:t>Sesión: proporciona servicios a la capa de presentación para organizar el diálogo y administrar el intercambio de datos.</a:t>
            </a:r>
          </a:p>
          <a:p>
            <a:r>
              <a:rPr lang="es-ES" sz="1400" dirty="0"/>
              <a:t>Transporte: define los servicios para segmentar, transferir y rearmar los datos.</a:t>
            </a:r>
          </a:p>
          <a:p>
            <a:r>
              <a:rPr lang="es-ES" sz="1400" dirty="0"/>
              <a:t>Red: proporciona servicios para intercambiar las porciones de datos individuales en la red entre terminales identificados.</a:t>
            </a:r>
          </a:p>
          <a:p>
            <a:r>
              <a:rPr lang="es-ES" sz="1400" dirty="0"/>
              <a:t>Enlace de datos: proporcionan métodos para intercambiar marcos de datos entre dispositivos en un medio común.</a:t>
            </a:r>
          </a:p>
          <a:p>
            <a:r>
              <a:rPr lang="es-ES" sz="1400" dirty="0"/>
              <a:t>Físico: describe los medios mecánicos, eléctricos, funcionales y procedimentales para transmitir bits a través de conexiones físicas.</a:t>
            </a:r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sz="1600" dirty="0"/>
              <a:t>Modelos de referencia</a:t>
            </a:r>
            <a:br>
              <a:rPr sz="1600" dirty="0"/>
            </a:br>
            <a:r>
              <a:rPr lang="es-ES" dirty="0"/>
              <a:t>Modelo de referencia OSI</a:t>
            </a:r>
            <a:endParaRPr lang="es-ES" altLang="en-US" dirty="0"/>
          </a:p>
        </p:txBody>
      </p:sp>
      <p:pic>
        <p:nvPicPr>
          <p:cNvPr id="5" name="Picture 4" descr="Introduction to Networks - Mozilla Firefox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330" y="883784"/>
            <a:ext cx="2530779" cy="3844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158989"/>
      </p:ext>
    </p:extLst>
  </p:cSld>
  <p:clrMapOvr>
    <a:masterClrMapping/>
  </p:clrMapOvr>
  <p:transition spd="slow">
    <p:wip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94595" y="914558"/>
            <a:ext cx="3710150" cy="2331407"/>
          </a:xfrm>
        </p:spPr>
        <p:txBody>
          <a:bodyPr>
            <a:spAutoFit/>
          </a:bodyPr>
          <a:lstStyle/>
          <a:p>
            <a:r>
              <a:rPr lang="es-ES" sz="2000" dirty="0"/>
              <a:t>Modelo de protocolo TCP/IP</a:t>
            </a:r>
          </a:p>
          <a:p>
            <a:pPr lvl="1"/>
            <a:r>
              <a:rPr lang="es-ES" sz="1800" dirty="0"/>
              <a:t>Creado en la década de los setenta para comunicaciones de interconexión de redes.</a:t>
            </a:r>
          </a:p>
          <a:p>
            <a:pPr lvl="1"/>
            <a:r>
              <a:rPr lang="es-ES" sz="1800" dirty="0"/>
              <a:t>Estándar abierto.</a:t>
            </a:r>
          </a:p>
          <a:p>
            <a:pPr lvl="1"/>
            <a:r>
              <a:rPr lang="es-ES" sz="1800" dirty="0"/>
              <a:t>También se denomina modelo TCP/IP o modelo de Internet.</a:t>
            </a:r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sz="1600" dirty="0"/>
              <a:t>Modelos de referencia</a:t>
            </a:r>
            <a:br>
              <a:rPr sz="1600" dirty="0"/>
            </a:br>
            <a:r>
              <a:rPr lang="es-ES" dirty="0"/>
              <a:t>Modelo de referencia TCP/IP</a:t>
            </a:r>
            <a:endParaRPr lang="es-ES" altLang="en-US" dirty="0"/>
          </a:p>
        </p:txBody>
      </p:sp>
      <p:pic>
        <p:nvPicPr>
          <p:cNvPr id="3" name="Picture 2" descr="Introduction to Networks - Mozilla Firefox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6905" y="914558"/>
            <a:ext cx="5346767" cy="278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374680"/>
      </p:ext>
    </p:extLst>
  </p:cSld>
  <p:clrMapOvr>
    <a:masterClrMapping/>
  </p:clrMapOvr>
  <p:transition spd="slow">
    <p:wip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94595" y="914558"/>
            <a:ext cx="8891288" cy="923330"/>
          </a:xfrm>
        </p:spPr>
        <p:txBody>
          <a:bodyPr>
            <a:spAutoFit/>
          </a:bodyPr>
          <a:lstStyle/>
          <a:p>
            <a:r>
              <a:rPr lang="es-ES" sz="1800" dirty="0"/>
              <a:t>En el modelo OSI, la capa de acceso a la red y la capa de aplicación del modelo TCP/IP están subdivididas para describir funciones discretas que deben producirse en estas capas.</a:t>
            </a:r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sz="1600" dirty="0"/>
              <a:t>Modelos de referencia</a:t>
            </a:r>
            <a:br>
              <a:rPr sz="1600" dirty="0"/>
            </a:br>
            <a:r>
              <a:rPr lang="es-ES" dirty="0"/>
              <a:t>Comparación del modelo OSI y del modelo TCP/IP</a:t>
            </a:r>
            <a:endParaRPr lang="es-ES" altLang="en-US" dirty="0"/>
          </a:p>
        </p:txBody>
      </p:sp>
      <p:pic>
        <p:nvPicPr>
          <p:cNvPr id="4" name="Picture 3" descr="Introduction to Networks - Mozilla Firefox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323" y="1671145"/>
            <a:ext cx="4512318" cy="2953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174469"/>
      </p:ext>
    </p:extLst>
  </p:cSld>
  <p:clrMapOvr>
    <a:masterClrMapping/>
  </p:clrMapOvr>
  <p:transition spd="slow">
    <p:wip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6425" y="915409"/>
            <a:ext cx="8395802" cy="2062460"/>
          </a:xfrm>
        </p:spPr>
        <p:txBody>
          <a:bodyPr/>
          <a:lstStyle/>
          <a:p>
            <a:r>
              <a:rPr lang="es-ES" sz="4000" dirty="0"/>
              <a:t>Transferencia de datos en la red</a:t>
            </a:r>
          </a:p>
        </p:txBody>
      </p:sp>
    </p:spTree>
    <p:extLst>
      <p:ext uri="{BB962C8B-B14F-4D97-AF65-F5344CB8AC3E}">
        <p14:creationId xmlns:p14="http://schemas.microsoft.com/office/powerpoint/2010/main" val="2825468426"/>
      </p:ext>
    </p:extLst>
  </p:cSld>
  <p:clrMapOvr>
    <a:masterClrMapping/>
  </p:clrMapOvr>
  <p:transition spd="slow">
    <p:wip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141660" y="798944"/>
            <a:ext cx="4030290" cy="3316292"/>
          </a:xfrm>
        </p:spPr>
        <p:txBody>
          <a:bodyPr wrap="square">
            <a:spAutoFit/>
          </a:bodyPr>
          <a:lstStyle/>
          <a:p>
            <a:r>
              <a:rPr lang="es-ES" sz="1600" dirty="0"/>
              <a:t>Los grandes flujos de datos se dividen en pedazos más pequeños y manejables para enviarlos a través de la red.</a:t>
            </a:r>
          </a:p>
          <a:p>
            <a:pPr lvl="1"/>
            <a:r>
              <a:rPr lang="es-ES" sz="1600" dirty="0"/>
              <a:t>Cuando se envían partes más pequeñas, se pueden intercalar diversas conversaciones en la red, llamadas </a:t>
            </a:r>
            <a:r>
              <a:rPr lang="es-ES" sz="1600" b="1" dirty="0"/>
              <a:t>multiplexación</a:t>
            </a:r>
            <a:r>
              <a:rPr lang="es-ES" sz="1600" dirty="0"/>
              <a:t>.</a:t>
            </a:r>
          </a:p>
          <a:p>
            <a:pPr lvl="1"/>
            <a:r>
              <a:rPr lang="es-ES" sz="1600" dirty="0"/>
              <a:t>Cada parte debe ser etiquetada.</a:t>
            </a:r>
          </a:p>
          <a:p>
            <a:pPr lvl="1"/>
            <a:r>
              <a:rPr lang="es-ES" sz="1600" dirty="0"/>
              <a:t>Si parte del mensaje no logra llegar al destino, solo deben retransmitirse las partes faltantes.</a:t>
            </a:r>
            <a:endParaRPr lang="es-ES" sz="1600" b="1" dirty="0"/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 sz="1600" dirty="0"/>
              <a:t>Encapsulamiento de datos</a:t>
            </a:r>
            <a:br>
              <a:rPr lang="es-ES" altLang="en-US" sz="1600" dirty="0"/>
            </a:br>
            <a:r>
              <a:rPr lang="es-ES" dirty="0"/>
              <a:t>Segmentación del mensaje</a:t>
            </a:r>
            <a:endParaRPr lang="es-ES" altLang="en-US" dirty="0"/>
          </a:p>
        </p:txBody>
      </p:sp>
      <p:pic>
        <p:nvPicPr>
          <p:cNvPr id="3" name="Picture 2" descr="Introduction to Networks - Mozilla Firefox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7083" y="977069"/>
            <a:ext cx="4817333" cy="3226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88919"/>
      </p:ext>
    </p:extLst>
  </p:cSld>
  <p:clrMapOvr>
    <a:masterClrMapping/>
  </p:clrMapOvr>
  <p:transition spd="slow">
    <p:wip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141660" y="798944"/>
            <a:ext cx="4540236" cy="3531318"/>
          </a:xfrm>
        </p:spPr>
        <p:txBody>
          <a:bodyPr/>
          <a:lstStyle/>
          <a:p>
            <a:r>
              <a:rPr lang="es-ES" sz="1600" dirty="0"/>
              <a:t>Mientras los datos de la aplicación bajan por la pila de protocolos, se agrega información en cada nivel. Esto comúnmente se conoce como proceso de </a:t>
            </a:r>
            <a:r>
              <a:rPr lang="es-ES" sz="1600" b="1" dirty="0"/>
              <a:t>encapsulamiento</a:t>
            </a:r>
            <a:r>
              <a:rPr lang="es-ES" sz="1600" dirty="0"/>
              <a:t>.</a:t>
            </a:r>
          </a:p>
          <a:p>
            <a:r>
              <a:rPr lang="es-ES" sz="1600" dirty="0"/>
              <a:t>La forma que adoptan los datos en cada capa se denomina unidad de datos del protocolo (PDU).</a:t>
            </a:r>
          </a:p>
          <a:p>
            <a:pPr lvl="1"/>
            <a:r>
              <a:rPr lang="es-ES" dirty="0"/>
              <a:t>Datos: PDU de la capa de aplicación </a:t>
            </a:r>
          </a:p>
          <a:p>
            <a:pPr lvl="1"/>
            <a:r>
              <a:rPr lang="es-ES" dirty="0"/>
              <a:t>Segmento: PDU de la capa de transporte</a:t>
            </a:r>
          </a:p>
          <a:p>
            <a:pPr lvl="1"/>
            <a:r>
              <a:rPr lang="es-ES" dirty="0"/>
              <a:t>Paquete: PDU de la capa de red</a:t>
            </a:r>
          </a:p>
          <a:p>
            <a:pPr lvl="1"/>
            <a:r>
              <a:rPr lang="es-ES" dirty="0"/>
              <a:t>Trama: PDU de la capa de enlace de datos</a:t>
            </a:r>
          </a:p>
          <a:p>
            <a:pPr lvl="1"/>
            <a:r>
              <a:rPr lang="es-ES" dirty="0"/>
              <a:t>Bits: PDU de la capa física</a:t>
            </a:r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sz="1600" dirty="0"/>
              <a:t>Encapsulamiento de datos</a:t>
            </a:r>
            <a:br>
              <a:rPr sz="1600" dirty="0"/>
            </a:br>
            <a:r>
              <a:rPr lang="es-ES" dirty="0"/>
              <a:t>Unidades de datos del protocolo</a:t>
            </a:r>
            <a:endParaRPr lang="es-ES" altLang="en-US" dirty="0"/>
          </a:p>
        </p:txBody>
      </p:sp>
      <p:pic>
        <p:nvPicPr>
          <p:cNvPr id="4" name="Picture 3" descr="Introduction to Networks - Mozilla Firefox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1896" y="505272"/>
            <a:ext cx="4303987" cy="287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384077"/>
      </p:ext>
    </p:extLst>
  </p:cSld>
  <p:clrMapOvr>
    <a:masterClrMapping/>
  </p:clrMapOvr>
  <p:transition spd="slow">
    <p:wip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141660" y="798944"/>
            <a:ext cx="4130564" cy="2223686"/>
          </a:xfrm>
        </p:spPr>
        <p:txBody>
          <a:bodyPr>
            <a:spAutoFit/>
          </a:bodyPr>
          <a:lstStyle/>
          <a:p>
            <a:r>
              <a:rPr lang="es-ES" sz="1800" dirty="0"/>
              <a:t>El proceso de encapsulamiento funciona de arriba a abajo: </a:t>
            </a:r>
          </a:p>
          <a:p>
            <a:pPr lvl="1"/>
            <a:r>
              <a:rPr lang="es-ES" sz="1700" dirty="0"/>
              <a:t>Los datos se dividen en segmentos.</a:t>
            </a:r>
          </a:p>
          <a:p>
            <a:pPr lvl="1"/>
            <a:r>
              <a:rPr lang="es-ES" sz="1700" dirty="0"/>
              <a:t>El segmento TCP se encapsula en el paquete IP.</a:t>
            </a:r>
          </a:p>
          <a:p>
            <a:pPr lvl="1"/>
            <a:r>
              <a:rPr lang="es-ES" sz="1700" dirty="0"/>
              <a:t>El paquete IP se encapsula en la trama de Ethernet.</a:t>
            </a:r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 sz="1600" dirty="0"/>
              <a:t>Encapsulamiento de datos</a:t>
            </a:r>
            <a:br>
              <a:rPr sz="1600" dirty="0"/>
            </a:br>
            <a:r>
              <a:rPr lang="es-ES" b="0" dirty="0"/>
              <a:t>Ejemplo de encapsulamiento</a:t>
            </a:r>
            <a:endParaRPr lang="es-ES" altLang="en-US" dirty="0"/>
          </a:p>
        </p:txBody>
      </p:sp>
      <p:pic>
        <p:nvPicPr>
          <p:cNvPr id="4" name="Picture 3" descr="Introduction to Networks - Mozilla Firefox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1993" y="800033"/>
            <a:ext cx="4855780" cy="2772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848627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144065" y="798944"/>
            <a:ext cx="8853286" cy="1585049"/>
          </a:xfrm>
        </p:spPr>
        <p:txBody>
          <a:bodyPr>
            <a:spAutoFit/>
          </a:bodyPr>
          <a:lstStyle/>
          <a:p>
            <a:r>
              <a:rPr lang="es-ES" dirty="0"/>
              <a:t>Todos los métodos de comunicación tienen tres elementos en común:</a:t>
            </a:r>
          </a:p>
          <a:p>
            <a:pPr lvl="1"/>
            <a:r>
              <a:rPr lang="es-ES" dirty="0"/>
              <a:t>Origen o emisor</a:t>
            </a:r>
          </a:p>
          <a:p>
            <a:pPr lvl="1"/>
            <a:r>
              <a:rPr lang="es-ES" dirty="0"/>
              <a:t>Destino o receptor</a:t>
            </a:r>
          </a:p>
          <a:p>
            <a:pPr lvl="1"/>
            <a:r>
              <a:rPr lang="es-ES" dirty="0"/>
              <a:t>Canal o medio</a:t>
            </a:r>
          </a:p>
          <a:p>
            <a:r>
              <a:rPr lang="es-ES" dirty="0"/>
              <a:t>Los protocolos o las reglas rigen los métodos de comunicación.</a:t>
            </a:r>
            <a:endParaRPr lang="es-ES" altLang="ja-JP" dirty="0"/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sz="1600" dirty="0"/>
              <a:t>Las reglas</a:t>
            </a:r>
            <a:br>
              <a:rPr sz="1600" dirty="0"/>
            </a:br>
            <a:r>
              <a:rPr lang="es-ES" dirty="0"/>
              <a:t>Aspectos básicos de la comunicación</a:t>
            </a:r>
          </a:p>
        </p:txBody>
      </p:sp>
      <p:pic>
        <p:nvPicPr>
          <p:cNvPr id="6" name="Picture 5" descr="Introduction to Networks - Mozilla Firefox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403" y="2570796"/>
            <a:ext cx="2957661" cy="1927054"/>
          </a:xfrm>
          <a:prstGeom prst="rect">
            <a:avLst/>
          </a:prstGeom>
        </p:spPr>
      </p:pic>
      <p:pic>
        <p:nvPicPr>
          <p:cNvPr id="7" name="Picture 6" descr="Introduction to Networks - Mozilla Firefox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0887" y="2571648"/>
            <a:ext cx="2984935" cy="1779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478232"/>
      </p:ext>
    </p:extLst>
  </p:cSld>
  <p:clrMapOvr>
    <a:masterClrMapping/>
  </p:clrMapOvr>
  <p:transition spd="slow">
    <p:wip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141660" y="798944"/>
            <a:ext cx="4130564" cy="2808461"/>
          </a:xfrm>
        </p:spPr>
        <p:txBody>
          <a:bodyPr>
            <a:spAutoFit/>
          </a:bodyPr>
          <a:lstStyle/>
          <a:p>
            <a:r>
              <a:rPr lang="es-ES" sz="1800" dirty="0"/>
              <a:t>El proceso de desencapsulamiento trabaja de abajo a arriba.</a:t>
            </a:r>
          </a:p>
          <a:p>
            <a:r>
              <a:rPr lang="es-ES" sz="1800" dirty="0"/>
              <a:t>El desencapsulamiento es el proceso que utilizan los dispositivos receptores para eliminar uno o más de los encabezados de protocolo.</a:t>
            </a:r>
          </a:p>
          <a:p>
            <a:pPr lvl="1"/>
            <a:r>
              <a:rPr lang="es-ES" dirty="0"/>
              <a:t> </a:t>
            </a:r>
            <a:r>
              <a:rPr lang="es-ES" sz="1700" dirty="0"/>
              <a:t>Los datos se desencapsulan mientras suben por la pila hacia la aplicación del usuario final.</a:t>
            </a:r>
            <a:endParaRPr lang="es-ES" sz="1600" dirty="0"/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sz="1600" dirty="0"/>
              <a:t>Encapsulamiento de datos</a:t>
            </a:r>
            <a:br>
              <a:rPr sz="1600" dirty="0"/>
            </a:br>
            <a:r>
              <a:rPr lang="es-ES" dirty="0" err="1"/>
              <a:t>Desencapsulamiento</a:t>
            </a:r>
            <a:endParaRPr lang="es-ES" altLang="en-US" dirty="0"/>
          </a:p>
        </p:txBody>
      </p:sp>
      <p:pic>
        <p:nvPicPr>
          <p:cNvPr id="3" name="Picture 2" descr="Introduction to Networks - Mozilla Firefox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6568" y="798944"/>
            <a:ext cx="4626374" cy="2806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319296"/>
      </p:ext>
    </p:extLst>
  </p:cSld>
  <p:clrMapOvr>
    <a:masterClrMapping/>
  </p:clrMapOvr>
  <p:transition spd="slow">
    <p:wip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141660" y="798944"/>
            <a:ext cx="4130564" cy="2746906"/>
          </a:xfrm>
        </p:spPr>
        <p:txBody>
          <a:bodyPr>
            <a:spAutoFit/>
          </a:bodyPr>
          <a:lstStyle/>
          <a:p>
            <a:r>
              <a:rPr lang="es-ES" sz="1800" dirty="0"/>
              <a:t>Direcciones de origen y de destino de la capa de red: envían el paquete IP desde la fuente de origen hasta el destino final.</a:t>
            </a:r>
          </a:p>
          <a:p>
            <a:pPr lvl="1"/>
            <a:r>
              <a:rPr lang="es-ES" sz="1600" b="1" dirty="0"/>
              <a:t>Dirección IP de origen:</a:t>
            </a:r>
            <a:r>
              <a:rPr lang="es-ES" dirty="0"/>
              <a:t> la dirección IP del dispositivo emisor, la fuente de origen del paquete.</a:t>
            </a:r>
          </a:p>
          <a:p>
            <a:pPr lvl="1"/>
            <a:r>
              <a:rPr lang="es-ES" sz="1600" b="1" dirty="0"/>
              <a:t>Dirección IP de destino:</a:t>
            </a:r>
            <a:r>
              <a:rPr lang="es-ES" dirty="0"/>
              <a:t> la dirección IP del dispositivo receptor, el destino final del paquete.</a:t>
            </a:r>
            <a:endParaRPr lang="es-ES" sz="1500" dirty="0"/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 sz="1600" dirty="0"/>
              <a:t>Acceso a los datos</a:t>
            </a:r>
            <a:br>
              <a:rPr dirty="0"/>
            </a:br>
            <a:r>
              <a:rPr lang="es-ES" dirty="0"/>
              <a:t>Direcciones de red</a:t>
            </a:r>
            <a:endParaRPr lang="es-ES" altLang="en-US" dirty="0"/>
          </a:p>
        </p:txBody>
      </p:sp>
      <p:pic>
        <p:nvPicPr>
          <p:cNvPr id="4" name="Picture 3" descr="Introduction to Networks - Mozilla Firefox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8012" y="1066025"/>
            <a:ext cx="4640881" cy="2363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144235"/>
      </p:ext>
    </p:extLst>
  </p:cSld>
  <p:clrMapOvr>
    <a:masterClrMapping/>
  </p:clrMapOvr>
  <p:transition spd="slow">
    <p:wip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141660" y="798944"/>
            <a:ext cx="4130564" cy="2300630"/>
          </a:xfrm>
        </p:spPr>
        <p:txBody>
          <a:bodyPr>
            <a:spAutoFit/>
          </a:bodyPr>
          <a:lstStyle/>
          <a:p>
            <a:r>
              <a:rPr lang="es-ES" sz="1800" dirty="0"/>
              <a:t>Su propósito es enviar la trama de enlace de datos desde una interfaz de red hasta otra interfaz de red en la misma red.</a:t>
            </a:r>
          </a:p>
          <a:p>
            <a:pPr lvl="1"/>
            <a:r>
              <a:rPr lang="es-ES" sz="1600" dirty="0"/>
              <a:t>En el trayecto del origen al destino del paquete IP, es encapsulado en un nuevo marco de enlace de datos cada vez que lo reenvía un router.</a:t>
            </a:r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 sz="1600" dirty="0"/>
              <a:t>Acceso a los datos</a:t>
            </a:r>
            <a:br/>
            <a:r>
              <a:rPr lang="es-ES"/>
              <a:t>Direcciones de enlace de datos</a:t>
            </a:r>
            <a:endParaRPr lang="es-ES" altLang="en-US" dirty="0"/>
          </a:p>
        </p:txBody>
      </p:sp>
      <p:pic>
        <p:nvPicPr>
          <p:cNvPr id="3" name="Picture 2" descr="Introduction to Networks - Mozilla Firefox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8037" y="922789"/>
            <a:ext cx="4647499" cy="232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629226"/>
      </p:ext>
    </p:extLst>
  </p:cSld>
  <p:clrMapOvr>
    <a:masterClrMapping/>
  </p:clrMapOvr>
  <p:transition spd="slow">
    <p:wip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141659" y="798945"/>
            <a:ext cx="4447120" cy="3596886"/>
          </a:xfrm>
        </p:spPr>
        <p:txBody>
          <a:bodyPr/>
          <a:lstStyle/>
          <a:p>
            <a:r>
              <a:rPr lang="es-ES"/>
              <a:t>Las direcciones de la capa de red, o direcciones IP, indican el origen y el destino final.</a:t>
            </a:r>
          </a:p>
          <a:p>
            <a:pPr lvl="1"/>
            <a:r>
              <a:rPr lang="es-ES"/>
              <a:t>Porción de red: la sección más a la izquierda de la dirección que indica la red de la que es miembro la dirección IP.</a:t>
            </a:r>
          </a:p>
          <a:p>
            <a:pPr lvl="1"/>
            <a:r>
              <a:rPr lang="es-ES"/>
              <a:t>Porción de host: la parte restante de la dirección que identifica un dispositivo específico de la red.</a:t>
            </a:r>
          </a:p>
          <a:p>
            <a:r>
              <a:rPr lang="es-ES"/>
              <a:t>El marco de enlace de datos que utiliza el direccionamiento MAC es enviado directamente al dispositivo receptor.</a:t>
            </a:r>
          </a:p>
          <a:p>
            <a:pPr lvl="1"/>
            <a:r>
              <a:rPr lang="es-ES"/>
              <a:t>Dirección MAC de origen: dirección del dispositivo emisor. </a:t>
            </a:r>
          </a:p>
          <a:p>
            <a:pPr lvl="1"/>
            <a:r>
              <a:rPr lang="es-ES"/>
              <a:t>Dirección MAC de destino: dirección del dispositivo receptor. </a:t>
            </a:r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 sz="1600" dirty="0"/>
              <a:t>Acceso a los datos</a:t>
            </a:r>
            <a:br>
              <a:rPr sz="1600" dirty="0"/>
            </a:br>
            <a:r>
              <a:rPr lang="es-ES" dirty="0"/>
              <a:t>Dispositivos en la misma red</a:t>
            </a:r>
            <a:endParaRPr lang="es-ES" altLang="en-US" dirty="0"/>
          </a:p>
        </p:txBody>
      </p:sp>
      <p:pic>
        <p:nvPicPr>
          <p:cNvPr id="4" name="Picture 3" descr="Introduction to Networks - Mozilla Firefox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3691" y="922223"/>
            <a:ext cx="4358248" cy="2907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768350"/>
      </p:ext>
    </p:extLst>
  </p:cSld>
  <p:clrMapOvr>
    <a:masterClrMapping/>
  </p:clrMapOvr>
  <p:transition spd="slow">
    <p:wip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141659" y="798944"/>
            <a:ext cx="3630241" cy="3631763"/>
          </a:xfrm>
        </p:spPr>
        <p:txBody>
          <a:bodyPr wrap="square">
            <a:spAutoFit/>
          </a:bodyPr>
          <a:lstStyle/>
          <a:p>
            <a:r>
              <a:rPr lang="es-ES" dirty="0"/>
              <a:t>Cuando se envía a una red remota, las direcciones IP de origen y de destino representan hosts en redes diferentes.</a:t>
            </a:r>
          </a:p>
          <a:p>
            <a:r>
              <a:rPr lang="es-ES" dirty="0"/>
              <a:t>El marco de enlace de datos no puede enviarse directamente al host de destino remoto. Por lo tanto, se envía el marco al </a:t>
            </a:r>
            <a:r>
              <a:rPr lang="es-ES" dirty="0" err="1"/>
              <a:t>gateway</a:t>
            </a:r>
            <a:r>
              <a:rPr lang="es-ES" dirty="0"/>
              <a:t> predeterminado (interfaz de </a:t>
            </a:r>
            <a:r>
              <a:rPr lang="es-ES" dirty="0" err="1"/>
              <a:t>router</a:t>
            </a:r>
            <a:r>
              <a:rPr lang="es-ES" dirty="0"/>
              <a:t> más cercana).</a:t>
            </a:r>
          </a:p>
          <a:p>
            <a:r>
              <a:rPr lang="es-ES" dirty="0"/>
              <a:t>El </a:t>
            </a:r>
            <a:r>
              <a:rPr lang="es-ES" dirty="0" err="1"/>
              <a:t>router</a:t>
            </a:r>
            <a:r>
              <a:rPr lang="es-ES" dirty="0"/>
              <a:t> elimina la información recibida de la capa 2 y agrega nueva información de enlace de datos antes de reenviarlo por la interfaz de salida.</a:t>
            </a:r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 sz="1600" dirty="0"/>
              <a:t>Acceso a los datos</a:t>
            </a:r>
            <a:br/>
            <a:r>
              <a:rPr lang="es-ES"/>
              <a:t>Dispositivos en una red remota</a:t>
            </a:r>
            <a:endParaRPr lang="es-ES" altLang="en-US" dirty="0"/>
          </a:p>
        </p:txBody>
      </p:sp>
      <p:pic>
        <p:nvPicPr>
          <p:cNvPr id="3" name="Picture 2" descr="Introduction to Networks - Mozilla Firefox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1988" y="907006"/>
            <a:ext cx="5147288" cy="3380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699128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144065" y="798944"/>
            <a:ext cx="8853286" cy="3608680"/>
          </a:xfrm>
        </p:spPr>
        <p:txBody>
          <a:bodyPr>
            <a:spAutoFit/>
          </a:bodyPr>
          <a:lstStyle/>
          <a:p>
            <a:r>
              <a:rPr lang="es-ES" dirty="0"/>
              <a:t>Los protocolos son necesarios para la comunicación eficaz e incluyen lo siguiente:</a:t>
            </a:r>
          </a:p>
          <a:p>
            <a:pPr lvl="1"/>
            <a:r>
              <a:rPr lang="es-ES" dirty="0"/>
              <a:t>Un emisor y un receptor identificados</a:t>
            </a:r>
          </a:p>
          <a:p>
            <a:pPr lvl="1"/>
            <a:r>
              <a:rPr lang="es-ES" dirty="0"/>
              <a:t>Idioma y gramática común</a:t>
            </a:r>
          </a:p>
          <a:p>
            <a:pPr lvl="1"/>
            <a:r>
              <a:rPr lang="es-ES" dirty="0"/>
              <a:t>Velocidad y momento de entrega</a:t>
            </a:r>
          </a:p>
          <a:p>
            <a:pPr lvl="1"/>
            <a:r>
              <a:rPr lang="es-ES" dirty="0"/>
              <a:t>Requisitos de confirmación o acuse de recibo </a:t>
            </a:r>
          </a:p>
          <a:p>
            <a:r>
              <a:rPr lang="es-ES" dirty="0"/>
              <a:t>Los protocolos utilizados en comunicaciones de red </a:t>
            </a:r>
            <a:br>
              <a:rPr lang="es-ES" dirty="0"/>
            </a:br>
            <a:r>
              <a:rPr lang="es-ES" dirty="0"/>
              <a:t>también definen lo siguiente:</a:t>
            </a:r>
          </a:p>
          <a:p>
            <a:pPr lvl="1"/>
            <a:r>
              <a:rPr lang="es-ES" dirty="0"/>
              <a:t>Codificación de los mensajes</a:t>
            </a:r>
          </a:p>
          <a:p>
            <a:pPr lvl="1"/>
            <a:r>
              <a:rPr lang="es-ES" dirty="0"/>
              <a:t>Opciones de entrega del mensaje</a:t>
            </a:r>
          </a:p>
          <a:p>
            <a:pPr lvl="1"/>
            <a:r>
              <a:rPr lang="es-ES" dirty="0"/>
              <a:t>Formato y encapsulamiento del mensaje</a:t>
            </a:r>
          </a:p>
          <a:p>
            <a:pPr lvl="1"/>
            <a:r>
              <a:rPr lang="es-ES" dirty="0"/>
              <a:t>Sincronización del mensaje </a:t>
            </a:r>
          </a:p>
          <a:p>
            <a:pPr lvl="1"/>
            <a:r>
              <a:rPr lang="es-ES" dirty="0"/>
              <a:t>Tamaño del mensaje</a:t>
            </a:r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 sz="1600" dirty="0"/>
              <a:t>Las reglas</a:t>
            </a:r>
            <a:br/>
            <a:r>
              <a:rPr lang="es-ES"/>
              <a:t>Establecimiento de reglas</a:t>
            </a:r>
          </a:p>
        </p:txBody>
      </p:sp>
      <p:pic>
        <p:nvPicPr>
          <p:cNvPr id="3" name="Picture 2" descr="Introduction to Networks - Mozilla Firefox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9612" y="1186781"/>
            <a:ext cx="3767023" cy="3379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114866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144065" y="798944"/>
            <a:ext cx="4633675" cy="3477875"/>
          </a:xfrm>
        </p:spPr>
        <p:txBody>
          <a:bodyPr wrap="square">
            <a:spAutoFit/>
          </a:bodyPr>
          <a:lstStyle/>
          <a:p>
            <a:r>
              <a:rPr lang="es-ES" sz="1900" dirty="0"/>
              <a:t>La codificación entre hosts debe tener el formato adecuado para el medio.</a:t>
            </a:r>
          </a:p>
          <a:p>
            <a:r>
              <a:rPr lang="es-ES" sz="1900" dirty="0"/>
              <a:t>El host emisor primero convierte los mensajes en bits.</a:t>
            </a:r>
          </a:p>
          <a:p>
            <a:r>
              <a:rPr lang="es-ES" sz="1900" dirty="0"/>
              <a:t>Cada bit se codifica en un patrón de sonidos, ondas de luz o impulsos electrónicos, según el medio de red.</a:t>
            </a:r>
          </a:p>
          <a:p>
            <a:r>
              <a:rPr lang="es-ES" sz="1900" dirty="0"/>
              <a:t>El host de destino recibe y decodifica las señales para interpretar el mensaje.</a:t>
            </a:r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 sz="1600" dirty="0"/>
              <a:t>Las reglas</a:t>
            </a:r>
            <a:br/>
            <a:r>
              <a:rPr lang="es-ES"/>
              <a:t>Codificación del mensaje</a:t>
            </a:r>
          </a:p>
        </p:txBody>
      </p:sp>
      <p:pic>
        <p:nvPicPr>
          <p:cNvPr id="4" name="Picture 3" descr="Introduction to Networks - Mozilla Firefox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3146" y="1252279"/>
            <a:ext cx="4138342" cy="230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48003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144064" y="798944"/>
            <a:ext cx="5083391" cy="3600986"/>
          </a:xfrm>
        </p:spPr>
        <p:txBody>
          <a:bodyPr>
            <a:spAutoFit/>
          </a:bodyPr>
          <a:lstStyle/>
          <a:p>
            <a:r>
              <a:rPr lang="es-ES" sz="1800" dirty="0"/>
              <a:t>Existe un formato acordado para las letras y las letras de direccionamiento que es necesario para la correcta entrega.</a:t>
            </a:r>
          </a:p>
          <a:p>
            <a:r>
              <a:rPr lang="es-ES" sz="1800" dirty="0"/>
              <a:t>Colocar la carta en el sobre dirigido se llama encapsulamiento.</a:t>
            </a:r>
          </a:p>
          <a:p>
            <a:r>
              <a:rPr lang="es-ES" sz="1800" dirty="0"/>
              <a:t>Cada mensaje de computadora se encapsula en un formato específico, llamado trama, antes de enviarse a través de la red.</a:t>
            </a:r>
          </a:p>
          <a:p>
            <a:r>
              <a:rPr lang="es-ES" sz="1800" dirty="0"/>
              <a:t>Un marco actúa como sobre ya que proporciona la dirección de origen y de destino.</a:t>
            </a:r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 sz="1600" dirty="0"/>
              <a:t>Las reglas</a:t>
            </a:r>
            <a:br/>
            <a:r>
              <a:rPr lang="es-ES"/>
              <a:t>Formato y encapsulamiento del mensaje</a:t>
            </a:r>
          </a:p>
        </p:txBody>
      </p:sp>
      <p:pic>
        <p:nvPicPr>
          <p:cNvPr id="3" name="Picture 2" descr="Introduction to Networks - Mozilla Firefox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9936" y="928599"/>
            <a:ext cx="2703625" cy="1634962"/>
          </a:xfrm>
          <a:prstGeom prst="rect">
            <a:avLst/>
          </a:prstGeom>
        </p:spPr>
      </p:pic>
      <p:pic>
        <p:nvPicPr>
          <p:cNvPr id="5" name="Picture 4" descr="Introduction to Networks - Mozilla Firefox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2703" y="3180170"/>
            <a:ext cx="3897913" cy="882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746406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127881" y="734208"/>
            <a:ext cx="5107060" cy="3362459"/>
          </a:xfrm>
        </p:spPr>
        <p:txBody>
          <a:bodyPr>
            <a:spAutoFit/>
          </a:bodyPr>
          <a:lstStyle/>
          <a:p>
            <a:r>
              <a:rPr lang="es-ES" sz="1900" dirty="0"/>
              <a:t>Los seres humanos dividen mensajes largos en pequeñas partes u oraciones.</a:t>
            </a:r>
          </a:p>
          <a:p>
            <a:r>
              <a:rPr lang="es-ES" sz="1900" dirty="0"/>
              <a:t>Los mensajes largos también deben dividirse en pedazos más pequeños para viajar a través de una red.</a:t>
            </a:r>
          </a:p>
          <a:p>
            <a:pPr lvl="1"/>
            <a:r>
              <a:rPr lang="es-ES" sz="1800" dirty="0"/>
              <a:t>Cada pieza se envía en un marco distinto. </a:t>
            </a:r>
          </a:p>
          <a:p>
            <a:pPr lvl="1"/>
            <a:r>
              <a:rPr lang="es-ES" sz="1800" dirty="0"/>
              <a:t>Cada marco tiene su propia información de direccionamiento.</a:t>
            </a:r>
          </a:p>
          <a:p>
            <a:pPr lvl="1"/>
            <a:r>
              <a:rPr lang="es-ES" sz="1800" dirty="0"/>
              <a:t>Un host receptor utilizará diversos marcos para reconstruir el mensaje original.</a:t>
            </a:r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sz="1600" dirty="0"/>
              <a:t>Las reglas</a:t>
            </a:r>
            <a:br>
              <a:rPr sz="1600" dirty="0"/>
            </a:br>
            <a:r>
              <a:rPr lang="es-ES" dirty="0"/>
              <a:t>Tamaño del mensaje</a:t>
            </a:r>
          </a:p>
        </p:txBody>
      </p:sp>
      <p:pic>
        <p:nvPicPr>
          <p:cNvPr id="4" name="Picture 3" descr="Introduction to Networks - Mozilla Firefox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41" t="29400" r="47080" b="28815"/>
          <a:stretch/>
        </p:blipFill>
        <p:spPr>
          <a:xfrm>
            <a:off x="5235353" y="1174820"/>
            <a:ext cx="3568782" cy="2188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549632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144065" y="798944"/>
            <a:ext cx="5810966" cy="3223959"/>
          </a:xfrm>
        </p:spPr>
        <p:txBody>
          <a:bodyPr>
            <a:spAutoFit/>
          </a:bodyPr>
          <a:lstStyle/>
          <a:p>
            <a:r>
              <a:rPr lang="es-ES" sz="1800" dirty="0"/>
              <a:t>Método de acceso</a:t>
            </a:r>
          </a:p>
          <a:p>
            <a:pPr lvl="1"/>
            <a:r>
              <a:rPr lang="es-ES" dirty="0"/>
              <a:t>Los hosts de una red necesitan saber cuándo comenzar a enviar mensajes y cómo responder cuando se produce alguna colisión.</a:t>
            </a:r>
          </a:p>
          <a:p>
            <a:r>
              <a:rPr lang="es-ES" sz="1800" dirty="0"/>
              <a:t>Control de flujo</a:t>
            </a:r>
          </a:p>
          <a:p>
            <a:pPr lvl="1"/>
            <a:r>
              <a:rPr lang="es-ES" dirty="0"/>
              <a:t>Los hosts de origen y de destino usan control de flujo para negociar la temporización correcta a fin de evitar saturar el destino y asegurar la recepción de la información.</a:t>
            </a:r>
          </a:p>
          <a:p>
            <a:r>
              <a:rPr lang="es-ES" sz="1800" dirty="0"/>
              <a:t>Tiempo de espera para la respuesta</a:t>
            </a:r>
          </a:p>
          <a:p>
            <a:pPr lvl="1"/>
            <a:r>
              <a:rPr lang="es-ES" dirty="0"/>
              <a:t>Los hosts de las redes tienen reglas que especifican cuánto tiempo deben esperar una respuesta y qué deben hacer si se agota el tiempo de espera para la respuesta.</a:t>
            </a:r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sz="1600" dirty="0"/>
              <a:t>Las reglas</a:t>
            </a:r>
            <a:br>
              <a:rPr sz="1600" dirty="0"/>
            </a:br>
            <a:r>
              <a:rPr lang="es-ES" dirty="0"/>
              <a:t>Temporización del mensaje</a:t>
            </a:r>
          </a:p>
        </p:txBody>
      </p:sp>
      <p:pic>
        <p:nvPicPr>
          <p:cNvPr id="6" name="Picture 5" descr="Introduction to Networks - Mozilla Firefox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0838" y="1335186"/>
            <a:ext cx="2963395" cy="209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46421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512745" y="798944"/>
            <a:ext cx="8225842" cy="369332"/>
          </a:xfrm>
        </p:spPr>
        <p:txBody>
          <a:bodyPr wrap="none">
            <a:spAutoFit/>
          </a:bodyPr>
          <a:lstStyle/>
          <a:p>
            <a:pPr marL="0" indent="0">
              <a:buNone/>
              <a:tabLst>
                <a:tab pos="3949700" algn="ctr"/>
                <a:tab pos="6764338" algn="ctr"/>
              </a:tabLst>
            </a:pPr>
            <a:r>
              <a:rPr lang="es-ES" sz="1800" dirty="0"/>
              <a:t>Mensaje unidifusión</a:t>
            </a:r>
            <a:r>
              <a:rPr lang="en-US" sz="1800" dirty="0"/>
              <a:t>	</a:t>
            </a:r>
            <a:r>
              <a:rPr lang="es-ES" sz="1800" dirty="0"/>
              <a:t>Mensaje multidifusión</a:t>
            </a:r>
            <a:r>
              <a:rPr lang="en-US" sz="1800" dirty="0"/>
              <a:t>	</a:t>
            </a:r>
            <a:r>
              <a:rPr lang="es-ES" sz="1800" dirty="0"/>
              <a:t>Mensaje de difusión</a:t>
            </a:r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sz="1600" dirty="0"/>
              <a:t>Las reglas</a:t>
            </a:r>
            <a:br>
              <a:rPr sz="1600" dirty="0"/>
            </a:br>
            <a:r>
              <a:rPr lang="es-ES" dirty="0"/>
              <a:t>Opciones de entrega del mensaje</a:t>
            </a:r>
          </a:p>
        </p:txBody>
      </p:sp>
      <p:pic>
        <p:nvPicPr>
          <p:cNvPr id="3" name="Picture 2" descr="Introduction to Networks - Mozilla Firefox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331" y="1310911"/>
            <a:ext cx="2692428" cy="2042953"/>
          </a:xfrm>
          <a:prstGeom prst="rect">
            <a:avLst/>
          </a:prstGeom>
        </p:spPr>
      </p:pic>
      <p:pic>
        <p:nvPicPr>
          <p:cNvPr id="4" name="Picture 3" descr="Introduction to Networks - Mozilla Firefox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7957" y="1310911"/>
            <a:ext cx="2721057" cy="2057533"/>
          </a:xfrm>
          <a:prstGeom prst="rect">
            <a:avLst/>
          </a:prstGeom>
        </p:spPr>
      </p:pic>
      <p:pic>
        <p:nvPicPr>
          <p:cNvPr id="5" name="Picture 4" descr="Introduction to Networks - Mozilla Firefox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7721" y="1311083"/>
            <a:ext cx="2563126" cy="202127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145278" y="3509282"/>
            <a:ext cx="2826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dirty="0"/>
              <a:t>Entrega de uno a muchos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117905" y="3491326"/>
            <a:ext cx="25827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dirty="0"/>
              <a:t>Entrega de uno a todos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28934" y="3491326"/>
            <a:ext cx="2403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dirty="0"/>
              <a:t>Entrega de uno a uno</a:t>
            </a:r>
          </a:p>
        </p:txBody>
      </p:sp>
    </p:spTree>
    <p:extLst>
      <p:ext uri="{BB962C8B-B14F-4D97-AF65-F5344CB8AC3E}">
        <p14:creationId xmlns:p14="http://schemas.microsoft.com/office/powerpoint/2010/main" val="3522000375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Default Theme">
  <a:themeElements>
    <a:clrScheme name="Custom 6">
      <a:dk1>
        <a:srgbClr val="58585B"/>
      </a:dk1>
      <a:lt1>
        <a:srgbClr val="FFFFFF"/>
      </a:lt1>
      <a:dk2>
        <a:srgbClr val="58585B"/>
      </a:dk2>
      <a:lt2>
        <a:srgbClr val="81C569"/>
      </a:lt2>
      <a:accent1>
        <a:srgbClr val="004C69"/>
      </a:accent1>
      <a:accent2>
        <a:srgbClr val="9E0B0F"/>
      </a:accent2>
      <a:accent3>
        <a:srgbClr val="FFFFFF"/>
      </a:accent3>
      <a:accent4>
        <a:srgbClr val="367187"/>
      </a:accent4>
      <a:accent5>
        <a:srgbClr val="38C6F4"/>
      </a:accent5>
      <a:accent6>
        <a:srgbClr val="FBAB18"/>
      </a:accent6>
      <a:hlink>
        <a:srgbClr val="38C6F4"/>
      </a:hlink>
      <a:folHlink>
        <a:srgbClr val="81C569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36A4D7"/>
        </a:solidFill>
        <a:ln>
          <a:noFill/>
        </a:ln>
        <a:effectLst/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Default Theme" id="{A3178FD6-045E-43BB-9FF9-79BDC55288A1}" vid="{B3635A64-254C-4D4D-B1C2-6197525273F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7853</TotalTime>
  <Words>2990</Words>
  <Application>Microsoft Office PowerPoint</Application>
  <PresentationFormat>Presentación en pantalla (16:9)</PresentationFormat>
  <Paragraphs>295</Paragraphs>
  <Slides>34</Slides>
  <Notes>34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34</vt:i4>
      </vt:variant>
    </vt:vector>
  </HeadingPairs>
  <TitlesOfParts>
    <vt:vector size="39" baseType="lpstr">
      <vt:lpstr>Arial</vt:lpstr>
      <vt:lpstr>Calibri</vt:lpstr>
      <vt:lpstr>CiscoSans ExtraLight</vt:lpstr>
      <vt:lpstr>Wingdings</vt:lpstr>
      <vt:lpstr>Default Theme</vt:lpstr>
      <vt:lpstr>Protocolos y comunicación de red</vt:lpstr>
      <vt:lpstr>Reglas de la comunicación</vt:lpstr>
      <vt:lpstr>Las reglas Aspectos básicos de la comunicación</vt:lpstr>
      <vt:lpstr>Las reglas Establecimiento de reglas</vt:lpstr>
      <vt:lpstr>Las reglas Codificación del mensaje</vt:lpstr>
      <vt:lpstr>Las reglas Formato y encapsulamiento del mensaje</vt:lpstr>
      <vt:lpstr>Las reglas Tamaño del mensaje</vt:lpstr>
      <vt:lpstr>Las reglas Temporización del mensaje</vt:lpstr>
      <vt:lpstr>Las reglas Opciones de entrega del mensaje</vt:lpstr>
      <vt:lpstr>Protocolos y estándares de red</vt:lpstr>
      <vt:lpstr>Protocolos Reglas que rigen las comunicaciones</vt:lpstr>
      <vt:lpstr>Protocolos Protocolos de red</vt:lpstr>
      <vt:lpstr>Protocolos Interacción de protocolos</vt:lpstr>
      <vt:lpstr>Suites de protocolos Suites de protocolos y estándares de la industria</vt:lpstr>
      <vt:lpstr>Suites de protocolos Desarrollo de TCP/IP</vt:lpstr>
      <vt:lpstr>Suites de protocolos Suite de protocolo TCP/IP</vt:lpstr>
      <vt:lpstr>Suites de protocolos Proceso de comunicación TCP/IP</vt:lpstr>
      <vt:lpstr>Suites de protocolos Proceso de comunicación TCP/IP (continuación)</vt:lpstr>
      <vt:lpstr>Organizaciones de estándares Estándares abiertos</vt:lpstr>
      <vt:lpstr>Organizaciones de estándares Estándares de Internet</vt:lpstr>
      <vt:lpstr>Organizaciones de estándares Organizaciones de estándares de comunicaciones y electrónica</vt:lpstr>
      <vt:lpstr>Modelos de referencia Beneficios del uso de un modelo en capas</vt:lpstr>
      <vt:lpstr>Modelos de referencia Modelo de referencia OSI</vt:lpstr>
      <vt:lpstr>Modelos de referencia Modelo de referencia TCP/IP</vt:lpstr>
      <vt:lpstr>Modelos de referencia Comparación del modelo OSI y del modelo TCP/IP</vt:lpstr>
      <vt:lpstr>Transferencia de datos en la red</vt:lpstr>
      <vt:lpstr>Encapsulamiento de datos Segmentación del mensaje</vt:lpstr>
      <vt:lpstr>Encapsulamiento de datos Unidades de datos del protocolo</vt:lpstr>
      <vt:lpstr>Encapsulamiento de datos Ejemplo de encapsulamiento</vt:lpstr>
      <vt:lpstr>Encapsulamiento de datos Desencapsulamiento</vt:lpstr>
      <vt:lpstr>Acceso a los datos Direcciones de red</vt:lpstr>
      <vt:lpstr>Acceso a los datos Direcciones de enlace de datos</vt:lpstr>
      <vt:lpstr>Acceso a los datos Dispositivos en la misma red</vt:lpstr>
      <vt:lpstr>Acceso a los datos Dispositivos en una red remota</vt:lpstr>
    </vt:vector>
  </TitlesOfParts>
  <Company>Cisco Systems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bvachon@cisco.com</dc:creator>
  <cp:lastModifiedBy>Luis Molina</cp:lastModifiedBy>
  <cp:revision>440</cp:revision>
  <dcterms:created xsi:type="dcterms:W3CDTF">2016-08-22T22:27:36Z</dcterms:created>
  <dcterms:modified xsi:type="dcterms:W3CDTF">2020-07-31T18:43:04Z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Offisync_ProviderInitializationData">
    <vt:lpwstr>https://cisco.jiveon.com</vt:lpwstr>
  </property>
  <property fmtid="{D5CDD505-2E9C-101B-9397-08002B2CF9AE}" pid="3" name="Offisync_UpdateToken">
    <vt:lpwstr>1</vt:lpwstr>
  </property>
  <property fmtid="{D5CDD505-2E9C-101B-9397-08002B2CF9AE}" pid="4" name="Offisync_ServerID">
    <vt:lpwstr>07841bbc-cd3c-4a76-827f-75a2226890f4</vt:lpwstr>
  </property>
  <property fmtid="{D5CDD505-2E9C-101B-9397-08002B2CF9AE}" pid="5" name="Offisync_UniqueId">
    <vt:lpwstr>1702406</vt:lpwstr>
  </property>
  <property fmtid="{D5CDD505-2E9C-101B-9397-08002B2CF9AE}" pid="6" name="Jive_VersionGuid">
    <vt:lpwstr>fd96a0b3-f68d-4727-8e4f-2128d37ed30a</vt:lpwstr>
  </property>
  <property fmtid="{D5CDD505-2E9C-101B-9397-08002B2CF9AE}" pid="7" name="Jive_LatestUserAccountName">
    <vt:lpwstr>alljohns</vt:lpwstr>
  </property>
</Properties>
</file>